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handoutMasterIdLst>
    <p:handoutMasterId r:id="rId26"/>
  </p:handoutMasterIdLst>
  <p:sldIdLst>
    <p:sldId id="258" r:id="rId2"/>
    <p:sldId id="359" r:id="rId3"/>
    <p:sldId id="355" r:id="rId4"/>
    <p:sldId id="356" r:id="rId5"/>
    <p:sldId id="372" r:id="rId6"/>
    <p:sldId id="358" r:id="rId7"/>
    <p:sldId id="357" r:id="rId8"/>
    <p:sldId id="362" r:id="rId9"/>
    <p:sldId id="361" r:id="rId10"/>
    <p:sldId id="363" r:id="rId11"/>
    <p:sldId id="369" r:id="rId12"/>
    <p:sldId id="308" r:id="rId13"/>
    <p:sldId id="309" r:id="rId14"/>
    <p:sldId id="365" r:id="rId15"/>
    <p:sldId id="366" r:id="rId16"/>
    <p:sldId id="367" r:id="rId17"/>
    <p:sldId id="314" r:id="rId18"/>
    <p:sldId id="339" r:id="rId19"/>
    <p:sldId id="364" r:id="rId20"/>
    <p:sldId id="342" r:id="rId21"/>
    <p:sldId id="371" r:id="rId22"/>
    <p:sldId id="373" r:id="rId23"/>
    <p:sldId id="33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0B3AEC-0417-4E0C-9A41-2F0CDD200EBB}">
          <p14:sldIdLst>
            <p14:sldId id="258"/>
            <p14:sldId id="359"/>
            <p14:sldId id="355"/>
            <p14:sldId id="356"/>
            <p14:sldId id="372"/>
            <p14:sldId id="358"/>
            <p14:sldId id="357"/>
            <p14:sldId id="362"/>
            <p14:sldId id="361"/>
            <p14:sldId id="363"/>
            <p14:sldId id="369"/>
            <p14:sldId id="308"/>
            <p14:sldId id="309"/>
            <p14:sldId id="365"/>
            <p14:sldId id="366"/>
            <p14:sldId id="367"/>
            <p14:sldId id="314"/>
            <p14:sldId id="339"/>
            <p14:sldId id="364"/>
            <p14:sldId id="342"/>
            <p14:sldId id="371"/>
            <p14:sldId id="373"/>
            <p14:sldId id="338"/>
          </p14:sldIdLst>
        </p14:section>
      </p14:sectionLst>
    </p:ext>
    <p:ext uri="{EFAFB233-063F-42B5-8137-9DF3F51BA10A}">
      <p15:sldGuideLst xmlns:p15="http://schemas.microsoft.com/office/powerpoint/2012/main">
        <p15:guide id="1" orient="horz" pos="1272" userDrawn="1">
          <p15:clr>
            <a:srgbClr val="A4A3A4"/>
          </p15:clr>
        </p15:guide>
        <p15:guide id="2" pos="31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E96"/>
    <a:srgbClr val="B1B5AE"/>
    <a:srgbClr val="1C2D38"/>
    <a:srgbClr val="314F61"/>
    <a:srgbClr val="008B8B"/>
    <a:srgbClr val="1E2F3A"/>
    <a:srgbClr val="902C2C"/>
    <a:srgbClr val="416981"/>
    <a:srgbClr val="CD5C5C"/>
    <a:srgbClr val="468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35" autoAdjust="0"/>
    <p:restoredTop sz="47761" autoAdjust="0"/>
  </p:normalViewPr>
  <p:slideViewPr>
    <p:cSldViewPr snapToGrid="0" showGuides="1">
      <p:cViewPr varScale="1">
        <p:scale>
          <a:sx n="41" d="100"/>
          <a:sy n="41" d="100"/>
        </p:scale>
        <p:origin x="2371" y="38"/>
      </p:cViewPr>
      <p:guideLst>
        <p:guide orient="horz" pos="1272"/>
        <p:guide pos="31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p:scale>
          <a:sx n="100" d="100"/>
          <a:sy n="100" d="100"/>
        </p:scale>
        <p:origin x="2400" y="-196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79A25B-5534-4EA7-9F76-FB33EA3E1B7D}"/>
              </a:ext>
            </a:extLst>
          </p:cNvPr>
          <p:cNvSpPr>
            <a:spLocks noGrp="1"/>
          </p:cNvSpPr>
          <p:nvPr>
            <p:ph type="hdr" sz="quarter"/>
          </p:nvPr>
        </p:nvSpPr>
        <p:spPr>
          <a:xfrm>
            <a:off x="0" y="0"/>
            <a:ext cx="297122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73CBED-58E5-484F-BF7E-AC6C230BB7DA}"/>
              </a:ext>
            </a:extLst>
          </p:cNvPr>
          <p:cNvSpPr>
            <a:spLocks noGrp="1"/>
          </p:cNvSpPr>
          <p:nvPr>
            <p:ph type="dt" sz="quarter" idx="1"/>
          </p:nvPr>
        </p:nvSpPr>
        <p:spPr>
          <a:xfrm>
            <a:off x="3885218" y="0"/>
            <a:ext cx="2971227" cy="458788"/>
          </a:xfrm>
          <a:prstGeom prst="rect">
            <a:avLst/>
          </a:prstGeom>
        </p:spPr>
        <p:txBody>
          <a:bodyPr vert="horz" lIns="91440" tIns="45720" rIns="91440" bIns="45720" rtlCol="0"/>
          <a:lstStyle>
            <a:lvl1pPr algn="r">
              <a:defRPr sz="1200"/>
            </a:lvl1pPr>
          </a:lstStyle>
          <a:p>
            <a:fld id="{BA16ED7A-8DDC-4E4F-ABCC-89C02F226D15}" type="datetimeFigureOut">
              <a:rPr lang="en-US" smtClean="0"/>
              <a:t>8/6/2018</a:t>
            </a:fld>
            <a:endParaRPr lang="en-US"/>
          </a:p>
        </p:txBody>
      </p:sp>
      <p:sp>
        <p:nvSpPr>
          <p:cNvPr id="4" name="Footer Placeholder 3">
            <a:extLst>
              <a:ext uri="{FF2B5EF4-FFF2-40B4-BE49-F238E27FC236}">
                <a16:creationId xmlns:a16="http://schemas.microsoft.com/office/drawing/2014/main" id="{6F18F203-A33C-4CF4-B145-849F3FF450B8}"/>
              </a:ext>
            </a:extLst>
          </p:cNvPr>
          <p:cNvSpPr>
            <a:spLocks noGrp="1"/>
          </p:cNvSpPr>
          <p:nvPr>
            <p:ph type="ftr" sz="quarter" idx="2"/>
          </p:nvPr>
        </p:nvSpPr>
        <p:spPr>
          <a:xfrm>
            <a:off x="0" y="8685224"/>
            <a:ext cx="297122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161B6E3-D870-4867-8755-25E9B09E932D}"/>
              </a:ext>
            </a:extLst>
          </p:cNvPr>
          <p:cNvSpPr>
            <a:spLocks noGrp="1"/>
          </p:cNvSpPr>
          <p:nvPr>
            <p:ph type="sldNum" sz="quarter" idx="3"/>
          </p:nvPr>
        </p:nvSpPr>
        <p:spPr>
          <a:xfrm>
            <a:off x="3885218" y="8685224"/>
            <a:ext cx="2971227" cy="458787"/>
          </a:xfrm>
          <a:prstGeom prst="rect">
            <a:avLst/>
          </a:prstGeom>
        </p:spPr>
        <p:txBody>
          <a:bodyPr vert="horz" lIns="91440" tIns="45720" rIns="91440" bIns="45720" rtlCol="0" anchor="b"/>
          <a:lstStyle>
            <a:lvl1pPr algn="r">
              <a:defRPr sz="1200"/>
            </a:lvl1pPr>
          </a:lstStyle>
          <a:p>
            <a:fld id="{13C11421-0C25-4244-BB75-9D7ECD21A4F1}" type="slidenum">
              <a:rPr lang="en-US" smtClean="0"/>
              <a:t>‹#›</a:t>
            </a:fld>
            <a:endParaRPr lang="en-US"/>
          </a:p>
        </p:txBody>
      </p:sp>
    </p:spTree>
    <p:extLst>
      <p:ext uri="{BB962C8B-B14F-4D97-AF65-F5344CB8AC3E}">
        <p14:creationId xmlns:p14="http://schemas.microsoft.com/office/powerpoint/2010/main" val="31469745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85787-96F1-4FAB-BC25-9FAAAF6A6B52}" type="datetimeFigureOut">
              <a:rPr lang="en-US" smtClean="0"/>
              <a:t>8/6/2018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25"/>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25"/>
            <a:ext cx="2971800" cy="458787"/>
          </a:xfrm>
          <a:prstGeom prst="rect">
            <a:avLst/>
          </a:prstGeom>
        </p:spPr>
        <p:txBody>
          <a:bodyPr vert="horz" lIns="91440" tIns="45720" rIns="91440" bIns="45720" rtlCol="0" anchor="b"/>
          <a:lstStyle>
            <a:lvl1pPr algn="r">
              <a:defRPr sz="1200"/>
            </a:lvl1pPr>
          </a:lstStyle>
          <a:p>
            <a:fld id="{B5715D9E-66FE-4C7D-8A1C-70FFA68BC151}" type="slidenum">
              <a:rPr lang="en-US" smtClean="0"/>
              <a:t>‹#›</a:t>
            </a:fld>
            <a:endParaRPr lang="en-US"/>
          </a:p>
        </p:txBody>
      </p:sp>
    </p:spTree>
    <p:extLst>
      <p:ext uri="{BB962C8B-B14F-4D97-AF65-F5344CB8AC3E}">
        <p14:creationId xmlns:p14="http://schemas.microsoft.com/office/powerpoint/2010/main" val="16262140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15D9E-66FE-4C7D-8A1C-70FFA68BC151}" type="slidenum">
              <a:rPr lang="en-US" smtClean="0"/>
              <a:t>1</a:t>
            </a:fld>
            <a:endParaRPr lang="en-US"/>
          </a:p>
        </p:txBody>
      </p:sp>
    </p:spTree>
    <p:extLst>
      <p:ext uri="{BB962C8B-B14F-4D97-AF65-F5344CB8AC3E}">
        <p14:creationId xmlns:p14="http://schemas.microsoft.com/office/powerpoint/2010/main" val="366197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directly from the slide.</a:t>
            </a:r>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10</a:t>
            </a:fld>
            <a:endParaRPr lang="en-US"/>
          </a:p>
        </p:txBody>
      </p:sp>
    </p:spTree>
    <p:extLst>
      <p:ext uri="{BB962C8B-B14F-4D97-AF65-F5344CB8AC3E}">
        <p14:creationId xmlns:p14="http://schemas.microsoft.com/office/powerpoint/2010/main" val="271001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from the Neighborhood Leaders Meeting June 12 about sequencing:</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consider selecting two neighborhood areas with a shared boundary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consider selecting two neighborhood areas that are inherently dependent on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don’t lose distinct character of neighborhood area by grouping together and forcing solutions that don’t fit the neighborhood.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consider which neighborhood area is facing the most urgent issues</a:t>
            </a:r>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11</a:t>
            </a:fld>
            <a:endParaRPr lang="en-US"/>
          </a:p>
        </p:txBody>
      </p:sp>
    </p:spTree>
    <p:extLst>
      <p:ext uri="{BB962C8B-B14F-4D97-AF65-F5344CB8AC3E}">
        <p14:creationId xmlns:p14="http://schemas.microsoft.com/office/powerpoint/2010/main" val="3883081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purposely kept the evaluation criteria simple.</a:t>
            </a:r>
          </a:p>
          <a:p>
            <a:pPr marL="171450" indent="-171450">
              <a:buFont typeface="Arial" panose="020B0604020202020204" pitchFamily="34" charset="0"/>
              <a:buChar char="•"/>
            </a:pPr>
            <a:r>
              <a:rPr lang="en-US" dirty="0"/>
              <a:t>We chose these criteria because</a:t>
            </a:r>
          </a:p>
          <a:p>
            <a:pPr marL="628650" lvl="1" indent="-171450">
              <a:buFont typeface="Arial" panose="020B0604020202020204" pitchFamily="34" charset="0"/>
              <a:buChar char="•"/>
            </a:pPr>
            <a:r>
              <a:rPr lang="en-US" dirty="0"/>
              <a:t>Most of the plans are very outdated, some more than others.  Some were created before the GMA.</a:t>
            </a:r>
          </a:p>
          <a:p>
            <a:pPr marL="628650" lvl="1" indent="-171450">
              <a:buFont typeface="Arial" panose="020B0604020202020204" pitchFamily="34" charset="0"/>
              <a:buChar char="•"/>
            </a:pPr>
            <a:r>
              <a:rPr lang="en-US" dirty="0"/>
              <a:t>Growth seems to be a proxy for so many other drivers of change in neighborhoods.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i="1" dirty="0"/>
              <a:t>16 neighborhood areas</a:t>
            </a:r>
          </a:p>
          <a:p>
            <a:pPr marL="171450" indent="-171450">
              <a:buFont typeface="Arial" panose="020B0604020202020204" pitchFamily="34" charset="0"/>
              <a:buChar char="•"/>
            </a:pPr>
            <a:r>
              <a:rPr lang="en-US" i="1" dirty="0"/>
              <a:t>Two most recent updates are Downtown (2004) and BelRed (2009). </a:t>
            </a:r>
          </a:p>
          <a:p>
            <a:pPr marL="628650" lvl="1" indent="-171450">
              <a:buFont typeface="Arial" panose="020B0604020202020204" pitchFamily="34" charset="0"/>
              <a:buChar char="•"/>
            </a:pPr>
            <a:r>
              <a:rPr lang="en-US" i="1" dirty="0"/>
              <a:t>Downtown Livability land use code update completed in 2017</a:t>
            </a:r>
          </a:p>
          <a:p>
            <a:pPr marL="628650" lvl="1" indent="-171450">
              <a:buFont typeface="Arial" panose="020B0604020202020204" pitchFamily="34" charset="0"/>
              <a:buChar char="•"/>
            </a:pPr>
            <a:r>
              <a:rPr lang="en-US" i="1" dirty="0"/>
              <a:t>BelRed Lookback is planned to begin soon. </a:t>
            </a:r>
          </a:p>
          <a:p>
            <a:pPr marL="628650" lvl="1" indent="-171450">
              <a:buFont typeface="Arial" panose="020B0604020202020204" pitchFamily="34" charset="0"/>
              <a:buChar char="•"/>
            </a:pPr>
            <a:r>
              <a:rPr lang="en-US" i="1" dirty="0"/>
              <a:t>BelRed, Downtown are not included in the sequencing evaluation. </a:t>
            </a:r>
          </a:p>
          <a:p>
            <a:pPr marL="171450" indent="-171450">
              <a:buFont typeface="Arial" panose="020B0604020202020204" pitchFamily="34" charset="0"/>
              <a:buChar char="•"/>
            </a:pPr>
            <a:r>
              <a:rPr lang="en-US" i="1" dirty="0"/>
              <a:t>Review and update of the 14 older neighborhood area plans prior to the next review of Downtown and BelRed.</a:t>
            </a:r>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12</a:t>
            </a:fld>
            <a:endParaRPr lang="en-US"/>
          </a:p>
        </p:txBody>
      </p:sp>
    </p:spTree>
    <p:extLst>
      <p:ext uri="{BB962C8B-B14F-4D97-AF65-F5344CB8AC3E}">
        <p14:creationId xmlns:p14="http://schemas.microsoft.com/office/powerpoint/2010/main" val="2138832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 quiz.  Who has the oldest neighborhood area plan?  </a:t>
            </a:r>
          </a:p>
          <a:p>
            <a:endParaRPr lang="en-US" b="1" dirty="0"/>
          </a:p>
          <a:p>
            <a:r>
              <a:rPr lang="en-US" b="0" dirty="0"/>
              <a:t>Refer to Attachment D to reference the age of the plans.</a:t>
            </a:r>
          </a:p>
          <a:p>
            <a:endParaRPr lang="en-US" b="1" dirty="0"/>
          </a:p>
          <a:p>
            <a:endParaRPr lang="en-US" b="1" dirty="0"/>
          </a:p>
          <a:p>
            <a:r>
              <a:rPr lang="en-US" b="1" dirty="0"/>
              <a:t>Before advancing to next slide, ask ‘which neighborhood had the most new residences on undeveloped land?</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13</a:t>
            </a:fld>
            <a:endParaRPr lang="en-US"/>
          </a:p>
        </p:txBody>
      </p:sp>
      <p:sp>
        <p:nvSpPr>
          <p:cNvPr id="5" name="TextBox 4">
            <a:extLst>
              <a:ext uri="{FF2B5EF4-FFF2-40B4-BE49-F238E27FC236}">
                <a16:creationId xmlns:a16="http://schemas.microsoft.com/office/drawing/2014/main" id="{57EBFFF2-8C01-4E13-A7C3-2389EA035EDF}"/>
              </a:ext>
            </a:extLst>
          </p:cNvPr>
          <p:cNvSpPr txBox="1"/>
          <p:nvPr/>
        </p:nvSpPr>
        <p:spPr>
          <a:xfrm>
            <a:off x="685800" y="4572000"/>
            <a:ext cx="5602909" cy="2677656"/>
          </a:xfrm>
          <a:prstGeom prst="rect">
            <a:avLst/>
          </a:prstGeom>
          <a:noFill/>
        </p:spPr>
        <p:txBody>
          <a:bodyPr wrap="square" rtlCol="0">
            <a:spAutoFit/>
          </a:bodyPr>
          <a:lstStyle/>
          <a:p>
            <a:r>
              <a:rPr lang="en-US" sz="1200" dirty="0"/>
              <a:t>Some of the adopted subarea plans date back to the mid-1980s, predating the Washington Growth Management Act, related implementing regulations and many existing city programs and capital investments. Key issues addressed in these older plans may no longer be pertinent and current emerging issues not be addressed at all. Plan age, based on original date of adoption, is measurable and readily available data</a:t>
            </a:r>
          </a:p>
          <a:p>
            <a:r>
              <a:rPr lang="en-US" sz="1200" dirty="0"/>
              <a:t>Overall, roughly half of the subarea plans were adopted in the mid-1980s and the other half in the 1990s. Because subarea plan boundaries differ from neighborhood area plan boundaries, dates were assumed based on the subarea plan that corresponds most closely to the neighborhood area boundaries. The subarea plans with the earliest adoption dates correspond to the Northwest Bellevue (1983), and Northeast Bellevue and Lake Hills (1985) neighborhood areas. A portion of the West Lake Sammamish neighborhood area is also addressed in a subarea plan adopted in 1985. Subarea plans with the most recent adoption dates correspond to the Newport (1994) and West Bellevue (1996) neighborhood areas. </a:t>
            </a:r>
          </a:p>
        </p:txBody>
      </p:sp>
    </p:spTree>
    <p:extLst>
      <p:ext uri="{BB962C8B-B14F-4D97-AF65-F5344CB8AC3E}">
        <p14:creationId xmlns:p14="http://schemas.microsoft.com/office/powerpoint/2010/main" val="361481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t>Based on new single family permits, 2000 – present</a:t>
            </a:r>
          </a:p>
          <a:p>
            <a:pPr marL="457200" indent="-457200">
              <a:buFont typeface="Arial" panose="020B0604020202020204" pitchFamily="34" charset="0"/>
              <a:buChar char="•"/>
            </a:pPr>
            <a:r>
              <a:rPr lang="en-US" sz="1200" dirty="0"/>
              <a:t>1,236 permits issued and closed</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1200" b="1" dirty="0"/>
              <a:t>Caution them that this is raw data only.  We went a step further and related the amount of development to the land area.  We needed a base to compare ‘apples to apples’.  </a:t>
            </a:r>
          </a:p>
          <a:p>
            <a:pPr marL="457200" indent="-457200">
              <a:buFont typeface="Arial" panose="020B0604020202020204" pitchFamily="34" charset="0"/>
              <a:buChar char="•"/>
            </a:pPr>
            <a:endParaRPr lang="en-US" sz="1200" b="1" dirty="0"/>
          </a:p>
          <a:p>
            <a:pPr marL="457200" indent="-457200">
              <a:buFont typeface="Arial" panose="020B0604020202020204" pitchFamily="34" charset="0"/>
              <a:buChar char="•"/>
            </a:pPr>
            <a:r>
              <a:rPr lang="en-US" sz="1200" b="1" dirty="0"/>
              <a:t>Let’s take one example. Locate Crossroads on the chart and then Eastgate.  Crossroads only had 57 new residential units on vacant land (greenfield development) compared to say Eastgate, which had 78 new units.  But Eastgate has twice the land area than Crossroads (1,761 acres vs 812 acres) so this growth impact is deemed to be greater on Crossroads. </a:t>
            </a:r>
          </a:p>
          <a:p>
            <a:pPr marL="457200" indent="-457200">
              <a:buFont typeface="Arial" panose="020B0604020202020204" pitchFamily="34" charset="0"/>
              <a:buChar char="•"/>
            </a:pPr>
            <a:endParaRPr lang="en-US" sz="1200" b="1" dirty="0"/>
          </a:p>
          <a:p>
            <a:pPr marL="457200" indent="-457200">
              <a:buFont typeface="Arial" panose="020B0604020202020204" pitchFamily="34" charset="0"/>
              <a:buChar char="•"/>
            </a:pPr>
            <a:r>
              <a:rPr lang="en-US" sz="1200" b="1" dirty="0"/>
              <a:t>Top 3 impacted neighborhood areas by new residences on undeveloped land as a ratio to land area = 1) Cougar Mountain/Lakemont; 2) Newport; 3) Crossroads</a:t>
            </a:r>
          </a:p>
          <a:p>
            <a:pPr marL="457200" indent="-457200">
              <a:buFont typeface="Arial" panose="020B0604020202020204" pitchFamily="34" charset="0"/>
              <a:buChar cha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Before advancing to next slide, ask ‘which neighborhood had the most new infill residences (combined demolition and new building permit)?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14</a:t>
            </a:fld>
            <a:endParaRPr lang="en-US"/>
          </a:p>
        </p:txBody>
      </p:sp>
    </p:spTree>
    <p:extLst>
      <p:ext uri="{BB962C8B-B14F-4D97-AF65-F5344CB8AC3E}">
        <p14:creationId xmlns:p14="http://schemas.microsoft.com/office/powerpoint/2010/main" val="1372523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t>Based on combined demolition and building permits, 2000 – present</a:t>
            </a:r>
          </a:p>
          <a:p>
            <a:pPr marL="457200" indent="-457200">
              <a:buFont typeface="Arial" panose="020B0604020202020204" pitchFamily="34" charset="0"/>
              <a:buChar char="•"/>
            </a:pPr>
            <a:r>
              <a:rPr lang="en-US" sz="1200" dirty="0"/>
              <a:t>1,060 permits issued and closed</a:t>
            </a:r>
          </a:p>
          <a:p>
            <a:pPr marL="457200" indent="-457200">
              <a:buFont typeface="Arial" panose="020B0604020202020204" pitchFamily="34" charset="0"/>
              <a:buChar char="•"/>
            </a:pPr>
            <a:endParaRPr lang="en-US" sz="1200"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Top 3 impacted neighborhood areas by new residences infill as a ratio to land area = 1) Northwest Bellevue; 2) West Bellevue; 3) West Lake Sammamish</a:t>
            </a:r>
            <a:endParaRPr lang="en-US" sz="1200" dirty="0"/>
          </a:p>
          <a:p>
            <a:pPr marL="457200" indent="-457200">
              <a:buFont typeface="Arial" panose="020B0604020202020204" pitchFamily="34" charset="0"/>
              <a:buChar char="•"/>
            </a:pPr>
            <a:endParaRPr lang="en-US" sz="1200"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Before advancing to next slide, ask ‘which neighborhood had the most new commercial and multi-family growth (in square footage)?</a:t>
            </a:r>
            <a:endParaRPr lang="en-US" dirty="0"/>
          </a:p>
          <a:p>
            <a:pPr marL="457200" indent="-457200">
              <a:buFont typeface="Arial" panose="020B0604020202020204" pitchFamily="34" charset="0"/>
              <a:buChar cha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15</a:t>
            </a:fld>
            <a:endParaRPr lang="en-US"/>
          </a:p>
        </p:txBody>
      </p:sp>
    </p:spTree>
    <p:extLst>
      <p:ext uri="{BB962C8B-B14F-4D97-AF65-F5344CB8AC3E}">
        <p14:creationId xmlns:p14="http://schemas.microsoft.com/office/powerpoint/2010/main" val="3520232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t>Based on multifamily and commercial building permits, 2001 – present</a:t>
            </a:r>
          </a:p>
          <a:p>
            <a:pPr marL="457200" indent="-457200">
              <a:buFont typeface="Arial" panose="020B0604020202020204" pitchFamily="34" charset="0"/>
              <a:buChar char="•"/>
            </a:pPr>
            <a:r>
              <a:rPr lang="en-US" sz="1200" dirty="0"/>
              <a:t>Over 9 million </a:t>
            </a:r>
            <a:r>
              <a:rPr lang="en-US" sz="1200" dirty="0" err="1"/>
              <a:t>sq</a:t>
            </a:r>
            <a:r>
              <a:rPr lang="en-US" sz="1200" dirty="0"/>
              <a:t> ft of development</a:t>
            </a:r>
          </a:p>
          <a:p>
            <a:pPr marL="457200" indent="-457200">
              <a:buFont typeface="Arial" panose="020B0604020202020204" pitchFamily="34" charset="0"/>
              <a:buChar char="•"/>
            </a:pPr>
            <a:endParaRPr lang="en-US" sz="1200"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Top 3 impacted neighborhood areas by multi-family and commercial land to land area = 1) Factoria; 2) Eastgate; 3) Crossroads</a:t>
            </a: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16</a:t>
            </a:fld>
            <a:endParaRPr lang="en-US"/>
          </a:p>
        </p:txBody>
      </p:sp>
    </p:spTree>
    <p:extLst>
      <p:ext uri="{BB962C8B-B14F-4D97-AF65-F5344CB8AC3E}">
        <p14:creationId xmlns:p14="http://schemas.microsoft.com/office/powerpoint/2010/main" val="3106716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sum totaled the rankings for all 4 variables, here is the list of the 4 overall top ranked neighborhood areas.</a:t>
            </a:r>
          </a:p>
          <a:p>
            <a:endParaRPr lang="en-US" dirty="0"/>
          </a:p>
          <a:p>
            <a:r>
              <a:rPr lang="en-US" dirty="0"/>
              <a:t>Mayor would like us to discuss whether the rankings reflect a geographic equity in the distribution of neighborhoods throughout the city.</a:t>
            </a:r>
          </a:p>
        </p:txBody>
      </p:sp>
      <p:sp>
        <p:nvSpPr>
          <p:cNvPr id="4" name="Slide Number Placeholder 3"/>
          <p:cNvSpPr>
            <a:spLocks noGrp="1"/>
          </p:cNvSpPr>
          <p:nvPr>
            <p:ph type="sldNum" sz="quarter" idx="10"/>
          </p:nvPr>
        </p:nvSpPr>
        <p:spPr/>
        <p:txBody>
          <a:bodyPr/>
          <a:lstStyle/>
          <a:p>
            <a:fld id="{B5715D9E-66FE-4C7D-8A1C-70FFA68BC151}" type="slidenum">
              <a:rPr lang="en-US" smtClean="0"/>
              <a:t>17</a:t>
            </a:fld>
            <a:endParaRPr lang="en-US"/>
          </a:p>
        </p:txBody>
      </p:sp>
    </p:spTree>
    <p:extLst>
      <p:ext uri="{BB962C8B-B14F-4D97-AF65-F5344CB8AC3E}">
        <p14:creationId xmlns:p14="http://schemas.microsoft.com/office/powerpoint/2010/main" val="3274193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18</a:t>
            </a:fld>
            <a:endParaRPr lang="en-US"/>
          </a:p>
        </p:txBody>
      </p:sp>
    </p:spTree>
    <p:extLst>
      <p:ext uri="{BB962C8B-B14F-4D97-AF65-F5344CB8AC3E}">
        <p14:creationId xmlns:p14="http://schemas.microsoft.com/office/powerpoint/2010/main" val="3827206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brought this forward because this is an externality we couldn’t account for in the analysis but it does have significant impact on our neighborhoods.</a:t>
            </a:r>
          </a:p>
          <a:p>
            <a:endParaRPr lang="en-US" dirty="0"/>
          </a:p>
          <a:p>
            <a:r>
              <a:rPr lang="en-US" dirty="0"/>
              <a:t>Redmond</a:t>
            </a:r>
          </a:p>
          <a:p>
            <a:pPr marL="171450" indent="-171450">
              <a:buFont typeface="Arial" panose="020B0604020202020204" pitchFamily="34" charset="0"/>
              <a:buChar char="•"/>
            </a:pPr>
            <a:r>
              <a:rPr lang="en-US" dirty="0"/>
              <a:t>Microsoft will be adding 2.5 million square feet more office space, renovate another 6.7 million square feet and add 8,000 more employees to its 47,000 employee base there.</a:t>
            </a:r>
          </a:p>
          <a:p>
            <a:pPr marL="171450" indent="-171450">
              <a:buFont typeface="Arial" panose="020B0604020202020204" pitchFamily="34" charset="0"/>
              <a:buChar char="•"/>
            </a:pPr>
            <a:r>
              <a:rPr lang="en-US" dirty="0"/>
              <a:t>Seritage (Sears Plaza)</a:t>
            </a:r>
          </a:p>
          <a:p>
            <a:endParaRPr lang="en-US" dirty="0"/>
          </a:p>
          <a:p>
            <a:r>
              <a:rPr lang="en-US" dirty="0"/>
              <a:t>Newcastle</a:t>
            </a:r>
          </a:p>
          <a:p>
            <a:pPr marL="171450" indent="-171450">
              <a:buFont typeface="Arial" panose="020B0604020202020204" pitchFamily="34" charset="0"/>
              <a:buChar char="•"/>
            </a:pPr>
            <a:r>
              <a:rPr lang="en-US" dirty="0"/>
              <a:t>Newcastle Commons (Avalon Bay) 900 units</a:t>
            </a:r>
          </a:p>
          <a:p>
            <a:pPr marL="171450" indent="-171450">
              <a:buFont typeface="Arial" panose="020B0604020202020204" pitchFamily="34" charset="0"/>
              <a:buChar char="•"/>
            </a:pPr>
            <a:r>
              <a:rPr lang="en-US" dirty="0"/>
              <a:t>I-405 widening (date unknown)</a:t>
            </a:r>
          </a:p>
        </p:txBody>
      </p:sp>
      <p:sp>
        <p:nvSpPr>
          <p:cNvPr id="4" name="Slide Number Placeholder 3"/>
          <p:cNvSpPr>
            <a:spLocks noGrp="1"/>
          </p:cNvSpPr>
          <p:nvPr>
            <p:ph type="sldNum" sz="quarter" idx="10"/>
          </p:nvPr>
        </p:nvSpPr>
        <p:spPr/>
        <p:txBody>
          <a:bodyPr/>
          <a:lstStyle/>
          <a:p>
            <a:fld id="{B5715D9E-66FE-4C7D-8A1C-70FFA68BC151}" type="slidenum">
              <a:rPr lang="en-US" smtClean="0"/>
              <a:t>19</a:t>
            </a:fld>
            <a:endParaRPr lang="en-US"/>
          </a:p>
        </p:txBody>
      </p:sp>
    </p:spTree>
    <p:extLst>
      <p:ext uri="{BB962C8B-B14F-4D97-AF65-F5344CB8AC3E}">
        <p14:creationId xmlns:p14="http://schemas.microsoft.com/office/powerpoint/2010/main" val="324168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Welcome back to Neighborhood Area Planning.  Continuing conversation.</a:t>
            </a:r>
          </a:p>
          <a:p>
            <a:pPr marL="171450" indent="-171450">
              <a:buFont typeface="Arial" panose="020B0604020202020204" pitchFamily="34" charset="0"/>
              <a:buChar char="•"/>
            </a:pPr>
            <a:r>
              <a:rPr lang="en-US" dirty="0"/>
              <a:t>Objective tonight is to discuss how neighborhood plans can be sequenced.</a:t>
            </a:r>
          </a:p>
          <a:p>
            <a:pPr marL="171450" indent="-171450">
              <a:buFont typeface="Arial" panose="020B0604020202020204" pitchFamily="34" charset="0"/>
              <a:buChar char="•"/>
            </a:pPr>
            <a:r>
              <a:rPr lang="en-US" dirty="0"/>
              <a:t>We will be asking Council to initiate plan amendments for 4 neighborhood area plans to be completed over the next 2 years.</a:t>
            </a:r>
          </a:p>
          <a:p>
            <a:pPr marL="171450" indent="-171450">
              <a:buFont typeface="Arial" panose="020B0604020202020204" pitchFamily="34" charset="0"/>
              <a:buChar char="•"/>
            </a:pPr>
            <a:r>
              <a:rPr lang="en-US" dirty="0"/>
              <a:t>Let’s re-group on where we’ve been so far.</a:t>
            </a:r>
          </a:p>
          <a:p>
            <a:pPr marL="171450" indent="-171450">
              <a:buFont typeface="Arial" panose="020B0604020202020204" pitchFamily="34" charset="0"/>
              <a:buChar char="•"/>
            </a:pPr>
            <a:r>
              <a:rPr lang="en-US" dirty="0"/>
              <a:t>In Study sessions on May 29 and July 9, Council:</a:t>
            </a:r>
          </a:p>
          <a:p>
            <a:pPr marL="628650" lvl="1" indent="-171450">
              <a:buFont typeface="Arial" panose="020B0604020202020204" pitchFamily="34" charset="0"/>
              <a:buChar char="•"/>
            </a:pPr>
            <a:r>
              <a:rPr lang="en-US" dirty="0"/>
              <a:t>Reviewed the proposed neighborhood area planning program;</a:t>
            </a:r>
          </a:p>
          <a:p>
            <a:pPr marL="628650" lvl="1" indent="-171450">
              <a:buFont typeface="Arial" panose="020B0604020202020204" pitchFamily="34" charset="0"/>
              <a:buChar char="•"/>
            </a:pPr>
            <a:r>
              <a:rPr lang="en-US" dirty="0"/>
              <a:t>Provided guidance on specific aspects of the program;</a:t>
            </a:r>
          </a:p>
          <a:p>
            <a:pPr marL="628650" lvl="1" indent="-171450">
              <a:buFont typeface="Arial" panose="020B0604020202020204" pitchFamily="34" charset="0"/>
              <a:buChar char="•"/>
            </a:pPr>
            <a:r>
              <a:rPr lang="en-US" dirty="0"/>
              <a:t>Directed staff to meet with neighborhood leaders to solicit their input (done June 12);</a:t>
            </a:r>
          </a:p>
          <a:p>
            <a:pPr marL="628650" lvl="1" indent="-171450">
              <a:buFont typeface="Arial" panose="020B0604020202020204" pitchFamily="34" charset="0"/>
              <a:buChar char="•"/>
            </a:pPr>
            <a:r>
              <a:rPr lang="en-US" dirty="0"/>
              <a:t>Received that input;</a:t>
            </a:r>
          </a:p>
          <a:p>
            <a:pPr marL="628650" lvl="1" indent="-171450">
              <a:buFont typeface="Arial" panose="020B0604020202020204" pitchFamily="34" charset="0"/>
              <a:buChar char="•"/>
            </a:pPr>
            <a:r>
              <a:rPr lang="en-US" dirty="0"/>
              <a:t>Directed staff to move forward with initiation of the program following a schedule of two plans per year; and</a:t>
            </a:r>
          </a:p>
          <a:p>
            <a:pPr marL="628650" lvl="1" indent="-171450">
              <a:buFont typeface="Arial" panose="020B0604020202020204" pitchFamily="34" charset="0"/>
              <a:buChar char="•"/>
            </a:pPr>
            <a:r>
              <a:rPr lang="en-US" dirty="0"/>
              <a:t>Then directed staff to develop criteria for sequencing neighborhood area plans.</a:t>
            </a:r>
          </a:p>
          <a:p>
            <a:pPr marL="628650" lvl="1" indent="-171450">
              <a:buFont typeface="Arial" panose="020B0604020202020204" pitchFamily="34" charset="0"/>
              <a:buChar char="•"/>
            </a:pPr>
            <a:endParaRPr lang="en-US" dirty="0"/>
          </a:p>
          <a:p>
            <a:r>
              <a:rPr lang="en-US" dirty="0"/>
              <a:t>And that brings us tonight.  Let’s do a quick refresh on the process for those in our viewing audience who may be new to this.</a:t>
            </a:r>
          </a:p>
          <a:p>
            <a:endParaRPr lang="en-US" dirty="0"/>
          </a:p>
          <a:p>
            <a:pPr marL="171450" indent="-171450">
              <a:buFont typeface="Arial" panose="020B0604020202020204" pitchFamily="34" charset="0"/>
              <a:buChar char="•"/>
            </a:pPr>
            <a:r>
              <a:rPr lang="en-US" dirty="0"/>
              <a:t>The importance of neighborhoods to the City cannot be understated. </a:t>
            </a:r>
          </a:p>
          <a:p>
            <a:pPr marL="628650" lvl="1" indent="-171450">
              <a:buFont typeface="Arial" panose="020B0604020202020204" pitchFamily="34" charset="0"/>
              <a:buChar char="•"/>
            </a:pPr>
            <a:r>
              <a:rPr lang="en-US" dirty="0"/>
              <a:t>We have 16 neighborhood areas in the city each with a distinct and unique character.</a:t>
            </a:r>
          </a:p>
          <a:p>
            <a:pPr marL="628650" lvl="1" indent="-171450">
              <a:buFont typeface="Arial" panose="020B0604020202020204" pitchFamily="34" charset="0"/>
              <a:buChar char="•"/>
            </a:pPr>
            <a:r>
              <a:rPr lang="en-US" dirty="0"/>
              <a:t>For our purposes tonight, we haven’t included Bel Red or Downtown because they have their own separate planning programs.</a:t>
            </a:r>
          </a:p>
          <a:p>
            <a:pPr marL="628650" lvl="1" indent="-171450">
              <a:buFont typeface="Arial" panose="020B0604020202020204" pitchFamily="34" charset="0"/>
              <a:buChar char="•"/>
            </a:pPr>
            <a:r>
              <a:rPr lang="en-US" dirty="0"/>
              <a:t>Neighborhoods have a prominent place in the city’s premier policy document, the Comprehensive Plan.  There is an element of the plan exclusively for neighborhoods and there are old subarea plans too.</a:t>
            </a:r>
          </a:p>
          <a:p>
            <a:pPr marL="628650" lvl="1" indent="-171450">
              <a:buFont typeface="Arial" panose="020B0604020202020204" pitchFamily="34" charset="0"/>
              <a:buChar char="•"/>
            </a:pPr>
            <a:r>
              <a:rPr lang="en-US" dirty="0"/>
              <a:t>*Note about subareas vs neighborhood areas.</a:t>
            </a:r>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2</a:t>
            </a:fld>
            <a:endParaRPr lang="en-US"/>
          </a:p>
        </p:txBody>
      </p:sp>
    </p:spTree>
    <p:extLst>
      <p:ext uri="{BB962C8B-B14F-4D97-AF65-F5344CB8AC3E}">
        <p14:creationId xmlns:p14="http://schemas.microsoft.com/office/powerpoint/2010/main" val="19318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Neighborhood areas plans will be adopted as an amendment to the Comprehensive Plan.  </a:t>
            </a:r>
          </a:p>
          <a:p>
            <a:endParaRPr lang="en-US" dirty="0"/>
          </a:p>
          <a:p>
            <a:r>
              <a:rPr lang="en-US" dirty="0"/>
              <a:t>This is simply the top 4 neighborhoods from the initial ranking.  It doesn’t include the additional consideration of the growth in surrounding jurisdictions.</a:t>
            </a:r>
          </a:p>
          <a:p>
            <a:endParaRPr lang="en-US" dirty="0"/>
          </a:p>
          <a:p>
            <a:r>
              <a:rPr lang="en-US" dirty="0"/>
              <a:t>Pro</a:t>
            </a:r>
          </a:p>
          <a:p>
            <a:r>
              <a:rPr lang="en-US" dirty="0"/>
              <a:t>This option gives some certainty to 4 neighborhoods that neighborhood planning will be coming within 2 years.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20</a:t>
            </a:fld>
            <a:endParaRPr lang="en-US"/>
          </a:p>
        </p:txBody>
      </p:sp>
    </p:spTree>
    <p:extLst>
      <p:ext uri="{BB962C8B-B14F-4D97-AF65-F5344CB8AC3E}">
        <p14:creationId xmlns:p14="http://schemas.microsoft.com/office/powerpoint/2010/main" val="2907667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a:t>
            </a:r>
          </a:p>
          <a:p>
            <a:r>
              <a:rPr lang="en-US" dirty="0"/>
              <a:t>This option gives Council certainty to 2 neighborhoods that neighborhood planning will start this year, see how it’s working for those neighborhoods and then make the decisions for the next 2 (or 4) sometime in 2019.</a:t>
            </a:r>
          </a:p>
          <a:p>
            <a:endParaRPr lang="en-US" dirty="0"/>
          </a:p>
          <a:p>
            <a:endParaRPr lang="en-US" dirty="0"/>
          </a:p>
          <a:p>
            <a:endParaRPr lang="en-US" dirty="0"/>
          </a:p>
          <a:p>
            <a:r>
              <a:rPr lang="en-US" dirty="0"/>
              <a:t>Or, Council could provide an alternate direction to staff.</a:t>
            </a:r>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21</a:t>
            </a:fld>
            <a:endParaRPr lang="en-US"/>
          </a:p>
        </p:txBody>
      </p:sp>
    </p:spTree>
    <p:extLst>
      <p:ext uri="{BB962C8B-B14F-4D97-AF65-F5344CB8AC3E}">
        <p14:creationId xmlns:p14="http://schemas.microsoft.com/office/powerpoint/2010/main" val="3713543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22</a:t>
            </a:fld>
            <a:endParaRPr lang="en-US"/>
          </a:p>
        </p:txBody>
      </p:sp>
    </p:spTree>
    <p:extLst>
      <p:ext uri="{BB962C8B-B14F-4D97-AF65-F5344CB8AC3E}">
        <p14:creationId xmlns:p14="http://schemas.microsoft.com/office/powerpoint/2010/main" val="1636301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23</a:t>
            </a:fld>
            <a:endParaRPr lang="en-US"/>
          </a:p>
        </p:txBody>
      </p:sp>
    </p:spTree>
    <p:extLst>
      <p:ext uri="{BB962C8B-B14F-4D97-AF65-F5344CB8AC3E}">
        <p14:creationId xmlns:p14="http://schemas.microsoft.com/office/powerpoint/2010/main" val="417590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larger, city-wide comprehensive plan with its 13 topical elements is the primary plan that guides the city’s future growth and development.  It meets state mandated Growth Management Act requirements.  In days gone by, this would be referred to as the ‘primary plan’.</a:t>
            </a:r>
          </a:p>
          <a:p>
            <a:pPr marL="171450" indent="-171450">
              <a:buFont typeface="Arial" panose="020B0604020202020204" pitchFamily="34" charset="0"/>
              <a:buChar char="•"/>
            </a:pPr>
            <a:r>
              <a:rPr lang="en-US" dirty="0"/>
              <a:t>The neighborhood area plans are also housed in the comprehensive plan but in a 2</a:t>
            </a:r>
            <a:r>
              <a:rPr lang="en-US" baseline="30000" dirty="0"/>
              <a:t>nd</a:t>
            </a:r>
            <a:r>
              <a:rPr lang="en-US" dirty="0"/>
              <a:t> volume of the plan.  In days gone by, they would be referred to as ‘secondary plans’.</a:t>
            </a:r>
          </a:p>
          <a:p>
            <a:pPr marL="171450" indent="-171450">
              <a:buFont typeface="Arial" panose="020B0604020202020204" pitchFamily="34" charset="0"/>
              <a:buChar char="•"/>
            </a:pPr>
            <a:r>
              <a:rPr lang="en-US" dirty="0"/>
              <a:t>Neighborhood plans must be consistent with the larger, city-wide comprehensive plan, the primary plan.</a:t>
            </a:r>
          </a:p>
          <a:p>
            <a:pPr marL="171450" indent="-171450">
              <a:buFont typeface="Arial" panose="020B0604020202020204" pitchFamily="34" charset="0"/>
              <a:buChar char="•"/>
            </a:pPr>
            <a:r>
              <a:rPr lang="en-US" dirty="0"/>
              <a:t>Neighborhood plans won’t direct changes to the larger, city-wide comprehensive plan.  That would circumvent the larger comprehensive plan updates that occur approximately every 10 years.</a:t>
            </a:r>
          </a:p>
        </p:txBody>
      </p:sp>
      <p:sp>
        <p:nvSpPr>
          <p:cNvPr id="4" name="Slide Number Placeholder 3"/>
          <p:cNvSpPr>
            <a:spLocks noGrp="1"/>
          </p:cNvSpPr>
          <p:nvPr>
            <p:ph type="sldNum" sz="quarter" idx="10"/>
          </p:nvPr>
        </p:nvSpPr>
        <p:spPr/>
        <p:txBody>
          <a:bodyPr/>
          <a:lstStyle/>
          <a:p>
            <a:fld id="{B5715D9E-66FE-4C7D-8A1C-70FFA68BC151}" type="slidenum">
              <a:rPr lang="en-US" smtClean="0"/>
              <a:t>3</a:t>
            </a:fld>
            <a:endParaRPr lang="en-US"/>
          </a:p>
        </p:txBody>
      </p:sp>
    </p:spTree>
    <p:extLst>
      <p:ext uri="{BB962C8B-B14F-4D97-AF65-F5344CB8AC3E}">
        <p14:creationId xmlns:p14="http://schemas.microsoft.com/office/powerpoint/2010/main" val="17267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Council directed staff to talk with neighborhood leaders and get feedback on the process.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 Neighborhood Leaders meeting was held on June 12 and that feedback was reported back to you on July 9.</a:t>
            </a:r>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4</a:t>
            </a:fld>
            <a:endParaRPr lang="en-US"/>
          </a:p>
        </p:txBody>
      </p:sp>
    </p:spTree>
    <p:extLst>
      <p:ext uri="{BB962C8B-B14F-4D97-AF65-F5344CB8AC3E}">
        <p14:creationId xmlns:p14="http://schemas.microsoft.com/office/powerpoint/2010/main" val="310021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included an easier to understand timeline that we will use for general information and education purposes.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Generally, it follows the school calendar.</a:t>
            </a:r>
          </a:p>
          <a:p>
            <a:pPr marL="171450" indent="-171450">
              <a:buFont typeface="Arial" panose="020B0604020202020204" pitchFamily="34" charset="0"/>
              <a:buChar char="•"/>
            </a:pPr>
            <a:r>
              <a:rPr lang="en-US" dirty="0"/>
              <a:t>We noted Council’s interest that the final review by Council </a:t>
            </a:r>
            <a:r>
              <a:rPr lang="en-US" u="sng" dirty="0"/>
              <a:t>not</a:t>
            </a:r>
            <a:r>
              <a:rPr lang="en-US" u="none" dirty="0"/>
              <a:t> be held during the summer months.  </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r>
              <a:rPr lang="en-US" u="none" dirty="0"/>
              <a:t>Note that the original Attachment B in the agenda packet has the wrong months listed for Phase 4.  The slide on the screen is correct.  Phase 3 (April-June); Phase 4 (September-December).</a:t>
            </a:r>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5</a:t>
            </a:fld>
            <a:endParaRPr lang="en-US"/>
          </a:p>
        </p:txBody>
      </p:sp>
    </p:spTree>
    <p:extLst>
      <p:ext uri="{BB962C8B-B14F-4D97-AF65-F5344CB8AC3E}">
        <p14:creationId xmlns:p14="http://schemas.microsoft.com/office/powerpoint/2010/main" val="3931080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directly to the slide</a:t>
            </a:r>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6</a:t>
            </a:fld>
            <a:endParaRPr lang="en-US"/>
          </a:p>
        </p:txBody>
      </p:sp>
    </p:spTree>
    <p:extLst>
      <p:ext uri="{BB962C8B-B14F-4D97-AF65-F5344CB8AC3E}">
        <p14:creationId xmlns:p14="http://schemas.microsoft.com/office/powerpoint/2010/main" val="3813072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important tenets, or beliefs, that are important to how we engage with our communities.</a:t>
            </a:r>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7</a:t>
            </a:fld>
            <a:endParaRPr lang="en-US"/>
          </a:p>
        </p:txBody>
      </p:sp>
    </p:spTree>
    <p:extLst>
      <p:ext uri="{BB962C8B-B14F-4D97-AF65-F5344CB8AC3E}">
        <p14:creationId xmlns:p14="http://schemas.microsoft.com/office/powerpoint/2010/main" val="290549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 additional notes.  Work from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8</a:t>
            </a:fld>
            <a:endParaRPr lang="en-US"/>
          </a:p>
        </p:txBody>
      </p:sp>
    </p:spTree>
    <p:extLst>
      <p:ext uri="{BB962C8B-B14F-4D97-AF65-F5344CB8AC3E}">
        <p14:creationId xmlns:p14="http://schemas.microsoft.com/office/powerpoint/2010/main" val="126668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go to the next step.  </a:t>
            </a:r>
          </a:p>
          <a:p>
            <a:pPr marL="171450" indent="-171450">
              <a:buFont typeface="Arial" panose="020B0604020202020204" pitchFamily="34" charset="0"/>
              <a:buChar char="•"/>
            </a:pPr>
            <a:r>
              <a:rPr lang="en-US" dirty="0"/>
              <a:t>A lot of the change has been very good for us, but some of the impacts have been painful.  We hear it.  And we feel it too.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 a Bellevue resident and I’ve been here 2 ½ years. I think our cultural diversity is an amazing asset.  Our parks are truly crown jewels in the city, and we have a spectacular downtown.  Bellevue not only welcomes the world; Bellevue wows the world.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 have also been caught in the traffic jams.  I’ve canceled plans because I couldn’t get from here to there.  I’m in my 3</a:t>
            </a:r>
            <a:r>
              <a:rPr lang="en-US" baseline="30000" dirty="0"/>
              <a:t>rd</a:t>
            </a:r>
            <a:r>
              <a:rPr lang="en-US" dirty="0"/>
              <a:t> year renting in Bellevue and I realize that I probably won’t be able to buy a home here because homes are so expensive.  I feel the pain too.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issues are much bigger than my neighborhood alone and a neighborhood plan can’t provide a remedy.  </a:t>
            </a:r>
          </a:p>
          <a:p>
            <a:endParaRPr lang="en-US" dirty="0"/>
          </a:p>
          <a:p>
            <a:endParaRPr lang="en-US" dirty="0"/>
          </a:p>
        </p:txBody>
      </p:sp>
      <p:sp>
        <p:nvSpPr>
          <p:cNvPr id="4" name="Slide Number Placeholder 3"/>
          <p:cNvSpPr>
            <a:spLocks noGrp="1"/>
          </p:cNvSpPr>
          <p:nvPr>
            <p:ph type="sldNum" sz="quarter" idx="10"/>
          </p:nvPr>
        </p:nvSpPr>
        <p:spPr/>
        <p:txBody>
          <a:bodyPr/>
          <a:lstStyle/>
          <a:p>
            <a:fld id="{B5715D9E-66FE-4C7D-8A1C-70FFA68BC151}" type="slidenum">
              <a:rPr lang="en-US" smtClean="0"/>
              <a:t>9</a:t>
            </a:fld>
            <a:endParaRPr lang="en-US"/>
          </a:p>
        </p:txBody>
      </p:sp>
    </p:spTree>
    <p:extLst>
      <p:ext uri="{BB962C8B-B14F-4D97-AF65-F5344CB8AC3E}">
        <p14:creationId xmlns:p14="http://schemas.microsoft.com/office/powerpoint/2010/main" val="218957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2930625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262974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295736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275979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416547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138345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134991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76512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1039037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500822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760" y="52465"/>
            <a:ext cx="4389239" cy="164592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52465"/>
            <a:ext cx="4572000" cy="59136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82761" y="1817557"/>
            <a:ext cx="4389238" cy="41485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10" name="Group 9">
            <a:extLst>
              <a:ext uri="{FF2B5EF4-FFF2-40B4-BE49-F238E27FC236}">
                <a16:creationId xmlns:a16="http://schemas.microsoft.com/office/drawing/2014/main" id="{D1EF8ABA-9184-441F-BB53-1BCE1426B024}"/>
              </a:ext>
            </a:extLst>
          </p:cNvPr>
          <p:cNvGrpSpPr/>
          <p:nvPr userDrawn="1"/>
        </p:nvGrpSpPr>
        <p:grpSpPr>
          <a:xfrm>
            <a:off x="0" y="6429280"/>
            <a:ext cx="9144000" cy="449706"/>
            <a:chOff x="0" y="6429280"/>
            <a:chExt cx="9144000" cy="449706"/>
          </a:xfrm>
        </p:grpSpPr>
        <p:sp>
          <p:nvSpPr>
            <p:cNvPr id="8" name="Rectangle 7">
              <a:extLst>
                <a:ext uri="{FF2B5EF4-FFF2-40B4-BE49-F238E27FC236}">
                  <a16:creationId xmlns:a16="http://schemas.microsoft.com/office/drawing/2014/main" id="{8F9329A1-6E00-41EA-9E51-9F068C262F5C}"/>
                </a:ext>
              </a:extLst>
            </p:cNvPr>
            <p:cNvSpPr/>
            <p:nvPr userDrawn="1"/>
          </p:nvSpPr>
          <p:spPr>
            <a:xfrm>
              <a:off x="0" y="6513226"/>
              <a:ext cx="9144000" cy="36576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C71801-8B75-446B-BA6E-7FF5EA3C6DE5}"/>
                </a:ext>
              </a:extLst>
            </p:cNvPr>
            <p:cNvSpPr/>
            <p:nvPr userDrawn="1"/>
          </p:nvSpPr>
          <p:spPr>
            <a:xfrm>
              <a:off x="0" y="6429280"/>
              <a:ext cx="9144000" cy="91440"/>
            </a:xfrm>
            <a:prstGeom prst="rect">
              <a:avLst/>
            </a:prstGeom>
            <a:solidFill>
              <a:srgbClr val="DC143C"/>
            </a:solidFill>
            <a:ln>
              <a:solidFill>
                <a:srgbClr val="DC1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oter Placeholder 4">
            <a:extLst>
              <a:ext uri="{FF2B5EF4-FFF2-40B4-BE49-F238E27FC236}">
                <a16:creationId xmlns:a16="http://schemas.microsoft.com/office/drawing/2014/main" id="{8821BA08-8DE0-4825-8283-26F4A03B90FC}"/>
              </a:ext>
            </a:extLst>
          </p:cNvPr>
          <p:cNvSpPr>
            <a:spLocks noGrp="1"/>
          </p:cNvSpPr>
          <p:nvPr>
            <p:ph type="ftr" sz="quarter" idx="10"/>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6CCE7F-78FE-428B-AE52-52106ABF301F}"/>
              </a:ext>
            </a:extLst>
          </p:cNvPr>
          <p:cNvSpPr>
            <a:spLocks noGrp="1"/>
          </p:cNvSpPr>
          <p:nvPr>
            <p:ph type="sldNum" sz="quarter" idx="11"/>
          </p:nvPr>
        </p:nvSpPr>
        <p:spPr/>
        <p:txBody>
          <a:bodyPr/>
          <a:lstStyle/>
          <a:p>
            <a:fld id="{17BACF22-AF52-4DF7-B9ED-78BD8B66998B}" type="slidenum">
              <a:rPr lang="en-US" smtClean="0"/>
              <a:t>‹#›</a:t>
            </a:fld>
            <a:endParaRPr lang="en-US"/>
          </a:p>
        </p:txBody>
      </p:sp>
    </p:spTree>
    <p:extLst>
      <p:ext uri="{BB962C8B-B14F-4D97-AF65-F5344CB8AC3E}">
        <p14:creationId xmlns:p14="http://schemas.microsoft.com/office/powerpoint/2010/main" val="110258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ACF22-AF52-4DF7-B9ED-78BD8B66998B}" type="slidenum">
              <a:rPr lang="en-US" smtClean="0"/>
              <a:t>‹#›</a:t>
            </a:fld>
            <a:endParaRPr lang="en-US"/>
          </a:p>
        </p:txBody>
      </p:sp>
    </p:spTree>
    <p:extLst>
      <p:ext uri="{BB962C8B-B14F-4D97-AF65-F5344CB8AC3E}">
        <p14:creationId xmlns:p14="http://schemas.microsoft.com/office/powerpoint/2010/main" val="3412036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2.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2.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2.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0.wdp"/><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9.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42537CD-6A7D-4BF4-B283-7BA026D3E5F5}"/>
              </a:ext>
            </a:extLst>
          </p:cNvPr>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153" t="-789" r="38707" b="12287"/>
          <a:stretch/>
        </p:blipFill>
        <p:spPr bwMode="auto">
          <a:xfrm>
            <a:off x="0" y="-155225"/>
            <a:ext cx="9173282" cy="6878464"/>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E45D0D44-D652-43A0-A38C-CA14B565E022}"/>
              </a:ext>
            </a:extLst>
          </p:cNvPr>
          <p:cNvSpPr/>
          <p:nvPr/>
        </p:nvSpPr>
        <p:spPr>
          <a:xfrm rot="16200000">
            <a:off x="1365082" y="-1398580"/>
            <a:ext cx="6400800" cy="9157035"/>
          </a:xfrm>
          <a:prstGeom prst="rect">
            <a:avLst/>
          </a:prstGeom>
          <a:solidFill>
            <a:srgbClr val="00808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080"/>
              </a:solidFill>
              <a:latin typeface="Calibri Light" panose="020F0302020204030204" pitchFamily="34" charset="0"/>
            </a:endParaRPr>
          </a:p>
        </p:txBody>
      </p:sp>
      <p:sp>
        <p:nvSpPr>
          <p:cNvPr id="5" name="Rectangle 4">
            <a:extLst>
              <a:ext uri="{FF2B5EF4-FFF2-40B4-BE49-F238E27FC236}">
                <a16:creationId xmlns:a16="http://schemas.microsoft.com/office/drawing/2014/main" id="{8ECADDEE-BCCD-4A6A-93E6-847EB4B27967}"/>
              </a:ext>
            </a:extLst>
          </p:cNvPr>
          <p:cNvSpPr/>
          <p:nvPr userDrawn="1"/>
        </p:nvSpPr>
        <p:spPr>
          <a:xfrm>
            <a:off x="0" y="6323855"/>
            <a:ext cx="9144000" cy="534145"/>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7198D477-B868-44D4-9939-057E0375A05F}"/>
              </a:ext>
            </a:extLst>
          </p:cNvPr>
          <p:cNvSpPr>
            <a:spLocks noGrp="1"/>
          </p:cNvSpPr>
          <p:nvPr>
            <p:ph type="sldNum" sz="quarter" idx="12"/>
          </p:nvPr>
        </p:nvSpPr>
        <p:spPr>
          <a:xfrm>
            <a:off x="6457950" y="6358113"/>
            <a:ext cx="2057400" cy="365125"/>
          </a:xfrm>
        </p:spPr>
        <p:txBody>
          <a:bodyPr/>
          <a:lstStyle/>
          <a:p>
            <a:fld id="{17BACF22-AF52-4DF7-B9ED-78BD8B66998B}" type="slidenum">
              <a:rPr lang="en-US" b="1" smtClean="0">
                <a:solidFill>
                  <a:schemeClr val="bg1"/>
                </a:solidFill>
              </a:rPr>
              <a:t>1</a:t>
            </a:fld>
            <a:endParaRPr lang="en-US" b="1" dirty="0">
              <a:solidFill>
                <a:schemeClr val="bg1"/>
              </a:solidFill>
            </a:endParaRPr>
          </a:p>
        </p:txBody>
      </p:sp>
      <p:sp>
        <p:nvSpPr>
          <p:cNvPr id="7" name="TextBox 6">
            <a:extLst>
              <a:ext uri="{FF2B5EF4-FFF2-40B4-BE49-F238E27FC236}">
                <a16:creationId xmlns:a16="http://schemas.microsoft.com/office/drawing/2014/main" id="{4E67B522-4B93-49BF-8476-6491A8527A09}"/>
              </a:ext>
            </a:extLst>
          </p:cNvPr>
          <p:cNvSpPr txBox="1"/>
          <p:nvPr/>
        </p:nvSpPr>
        <p:spPr>
          <a:xfrm>
            <a:off x="18847" y="-414068"/>
            <a:ext cx="9138189" cy="6894195"/>
          </a:xfrm>
          <a:prstGeom prst="rect">
            <a:avLst/>
          </a:prstGeom>
          <a:noFill/>
        </p:spPr>
        <p:txBody>
          <a:bodyPr wrap="square" rtlCol="0">
            <a:spAutoFit/>
          </a:bodyPr>
          <a:lstStyle/>
          <a:p>
            <a:endParaRPr lang="en-US" sz="4000" b="1" dirty="0">
              <a:solidFill>
                <a:schemeClr val="bg1"/>
              </a:solidFill>
            </a:endParaRPr>
          </a:p>
          <a:p>
            <a:pPr>
              <a:lnSpc>
                <a:spcPct val="90000"/>
              </a:lnSpc>
            </a:pPr>
            <a:endParaRPr lang="en-US" sz="4000" b="1" dirty="0">
              <a:solidFill>
                <a:schemeClr val="bg1"/>
              </a:solidFill>
            </a:endParaRPr>
          </a:p>
          <a:p>
            <a:pPr>
              <a:lnSpc>
                <a:spcPct val="90000"/>
              </a:lnSpc>
            </a:pPr>
            <a:endParaRPr lang="en-US" sz="4000" b="1" dirty="0">
              <a:solidFill>
                <a:schemeClr val="bg1"/>
              </a:solidFill>
            </a:endParaRPr>
          </a:p>
          <a:p>
            <a:pPr>
              <a:lnSpc>
                <a:spcPct val="90000"/>
              </a:lnSpc>
            </a:pPr>
            <a:endParaRPr lang="en-US" sz="4000" b="1" dirty="0">
              <a:solidFill>
                <a:schemeClr val="bg1"/>
              </a:solidFill>
            </a:endParaRPr>
          </a:p>
          <a:p>
            <a:pPr>
              <a:lnSpc>
                <a:spcPct val="90000"/>
              </a:lnSpc>
            </a:pPr>
            <a:r>
              <a:rPr lang="en-US" sz="4000" b="1" dirty="0">
                <a:solidFill>
                  <a:schemeClr val="bg1"/>
                </a:solidFill>
              </a:rPr>
              <a:t> </a:t>
            </a:r>
          </a:p>
          <a:p>
            <a:pPr algn="ctr"/>
            <a:r>
              <a:rPr lang="en-US" sz="5400" b="1" dirty="0">
                <a:solidFill>
                  <a:schemeClr val="bg1"/>
                </a:solidFill>
              </a:rPr>
              <a:t>PLAN SEQUENCING</a:t>
            </a:r>
          </a:p>
          <a:p>
            <a:pPr algn="ctr"/>
            <a:endParaRPr lang="en-US" sz="3600" dirty="0">
              <a:solidFill>
                <a:schemeClr val="bg1"/>
              </a:solidFill>
            </a:endParaRPr>
          </a:p>
          <a:p>
            <a:pPr algn="ctr"/>
            <a:r>
              <a:rPr lang="en-US" sz="3600" dirty="0">
                <a:solidFill>
                  <a:schemeClr val="bg1"/>
                </a:solidFill>
              </a:rPr>
              <a:t>Mac Cummins</a:t>
            </a:r>
          </a:p>
          <a:p>
            <a:pPr algn="ctr"/>
            <a:r>
              <a:rPr lang="en-US" sz="3600" dirty="0">
                <a:solidFill>
                  <a:schemeClr val="bg1"/>
                </a:solidFill>
              </a:rPr>
              <a:t>Terry Cullen</a:t>
            </a:r>
          </a:p>
          <a:p>
            <a:pPr algn="ctr"/>
            <a:endParaRPr lang="en-US" sz="3600" dirty="0">
              <a:solidFill>
                <a:schemeClr val="bg1"/>
              </a:solidFill>
            </a:endParaRPr>
          </a:p>
          <a:p>
            <a:pPr algn="ctr"/>
            <a:r>
              <a:rPr lang="en-US" sz="3600" dirty="0">
                <a:solidFill>
                  <a:schemeClr val="bg1"/>
                </a:solidFill>
              </a:rPr>
              <a:t>August 6, 2018</a:t>
            </a:r>
          </a:p>
          <a:p>
            <a:pPr algn="r"/>
            <a:endParaRPr lang="en-US" sz="2400" dirty="0">
              <a:solidFill>
                <a:schemeClr val="bg1"/>
              </a:solidFill>
            </a:endParaRPr>
          </a:p>
        </p:txBody>
      </p:sp>
      <p:pic>
        <p:nvPicPr>
          <p:cNvPr id="12" name="Picture 11">
            <a:extLst>
              <a:ext uri="{FF2B5EF4-FFF2-40B4-BE49-F238E27FC236}">
                <a16:creationId xmlns:a16="http://schemas.microsoft.com/office/drawing/2014/main" id="{48947C7A-B867-42B9-A87E-F47097C48A39}"/>
              </a:ext>
            </a:extLst>
          </p:cNvPr>
          <p:cNvPicPr/>
          <p:nvPr/>
        </p:nvPicPr>
        <p:blipFill rotWithShape="1">
          <a:blip r:embed="rId5">
            <a:extLst>
              <a:ext uri="{28A0092B-C50C-407E-A947-70E740481C1C}">
                <a14:useLocalDpi xmlns:a14="http://schemas.microsoft.com/office/drawing/2010/main" val="0"/>
              </a:ext>
            </a:extLst>
          </a:blip>
          <a:srcRect l="37322" t="39631" r="34681" b="48362"/>
          <a:stretch/>
        </p:blipFill>
        <p:spPr bwMode="auto">
          <a:xfrm>
            <a:off x="18847" y="-109687"/>
            <a:ext cx="9173282" cy="2453809"/>
          </a:xfrm>
          <a:prstGeom prst="rect">
            <a:avLst/>
          </a:prstGeom>
          <a:ln>
            <a:noFill/>
          </a:ln>
          <a:effectLst/>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B14A72CF-391A-4C24-8E7E-77DF5ACB296D}"/>
              </a:ext>
            </a:extLst>
          </p:cNvPr>
          <p:cNvSpPr/>
          <p:nvPr/>
        </p:nvSpPr>
        <p:spPr>
          <a:xfrm>
            <a:off x="-13036" y="-155225"/>
            <a:ext cx="9191733" cy="2076193"/>
          </a:xfrm>
          <a:prstGeom prst="rect">
            <a:avLst/>
          </a:prstGeom>
          <a:solidFill>
            <a:srgbClr val="008B8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sz="3600" dirty="0">
              <a:solidFill>
                <a:schemeClr val="bg1"/>
              </a:solidFill>
            </a:endParaRPr>
          </a:p>
          <a:p>
            <a:pPr algn="ctr"/>
            <a:r>
              <a:rPr lang="en-US" sz="4000" dirty="0">
                <a:solidFill>
                  <a:schemeClr val="bg1"/>
                </a:solidFill>
              </a:rPr>
              <a:t>Neighborhood Area Planning</a:t>
            </a:r>
            <a:endParaRPr lang="en-US" sz="4000" dirty="0"/>
          </a:p>
        </p:txBody>
      </p:sp>
    </p:spTree>
    <p:extLst>
      <p:ext uri="{BB962C8B-B14F-4D97-AF65-F5344CB8AC3E}">
        <p14:creationId xmlns:p14="http://schemas.microsoft.com/office/powerpoint/2010/main" val="154579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4BA6A0-AAE5-4AB4-B51F-0EFFD5519739}"/>
              </a:ext>
            </a:extLst>
          </p:cNvPr>
          <p:cNvPicPr>
            <a:picLocks noChangeAspect="1"/>
          </p:cNvPicPr>
          <p:nvPr/>
        </p:nvPicPr>
        <p:blipFill rotWithShape="1">
          <a:blip r:embed="rId3">
            <a:extLst>
              <a:ext uri="{28A0092B-C50C-407E-A947-70E740481C1C}">
                <a14:useLocalDpi xmlns:a14="http://schemas.microsoft.com/office/drawing/2010/main" val="0"/>
              </a:ext>
            </a:extLst>
          </a:blip>
          <a:srcRect l="10526" r="6550" b="11433"/>
          <a:stretch/>
        </p:blipFill>
        <p:spPr>
          <a:xfrm rot="5400000">
            <a:off x="-482449" y="2073513"/>
            <a:ext cx="4750018" cy="3785120"/>
          </a:xfrm>
          <a:prstGeom prst="rect">
            <a:avLst/>
          </a:prstGeom>
        </p:spPr>
      </p:pic>
      <p:sp>
        <p:nvSpPr>
          <p:cNvPr id="20" name="Rectangle 19">
            <a:extLst>
              <a:ext uri="{FF2B5EF4-FFF2-40B4-BE49-F238E27FC236}">
                <a16:creationId xmlns:a16="http://schemas.microsoft.com/office/drawing/2014/main" id="{7AE01FC5-48A7-4284-B1FC-6B4E48D5C875}"/>
              </a:ext>
            </a:extLst>
          </p:cNvPr>
          <p:cNvSpPr/>
          <p:nvPr/>
        </p:nvSpPr>
        <p:spPr>
          <a:xfrm>
            <a:off x="0" y="0"/>
            <a:ext cx="9191733" cy="1541320"/>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5D914B-DD69-4ED2-B2FD-C51E37C6D236}"/>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10</a:t>
            </a:fld>
            <a:endParaRPr lang="en-US" b="1" dirty="0">
              <a:solidFill>
                <a:schemeClr val="bg1"/>
              </a:solidFill>
            </a:endParaRPr>
          </a:p>
        </p:txBody>
      </p:sp>
      <p:sp>
        <p:nvSpPr>
          <p:cNvPr id="14" name="TextBox 13">
            <a:extLst>
              <a:ext uri="{FF2B5EF4-FFF2-40B4-BE49-F238E27FC236}">
                <a16:creationId xmlns:a16="http://schemas.microsoft.com/office/drawing/2014/main" id="{E40ECE47-55C2-412F-B5BB-91223335037A}"/>
              </a:ext>
            </a:extLst>
          </p:cNvPr>
          <p:cNvSpPr txBox="1"/>
          <p:nvPr/>
        </p:nvSpPr>
        <p:spPr>
          <a:xfrm>
            <a:off x="0" y="239702"/>
            <a:ext cx="9191733" cy="1446550"/>
          </a:xfrm>
          <a:prstGeom prst="rect">
            <a:avLst/>
          </a:prstGeom>
          <a:noFill/>
        </p:spPr>
        <p:txBody>
          <a:bodyPr wrap="square" rtlCol="0">
            <a:spAutoFit/>
          </a:bodyPr>
          <a:lstStyle/>
          <a:p>
            <a:pPr algn="ctr"/>
            <a:r>
              <a:rPr lang="en-US" sz="4400" b="1" dirty="0">
                <a:solidFill>
                  <a:schemeClr val="bg1"/>
                </a:solidFill>
              </a:rPr>
              <a:t>THE NEXT STEP</a:t>
            </a:r>
          </a:p>
          <a:p>
            <a:endParaRPr lang="en-US" sz="4400" dirty="0">
              <a:solidFill>
                <a:schemeClr val="bg1"/>
              </a:solidFill>
            </a:endParaRPr>
          </a:p>
        </p:txBody>
      </p:sp>
      <p:pic>
        <p:nvPicPr>
          <p:cNvPr id="16" name="Picture 15">
            <a:extLst>
              <a:ext uri="{FF2B5EF4-FFF2-40B4-BE49-F238E27FC236}">
                <a16:creationId xmlns:a16="http://schemas.microsoft.com/office/drawing/2014/main" id="{7AAB9689-B68C-4498-98D8-46104A59002A}"/>
              </a:ext>
            </a:extLst>
          </p:cNvPr>
          <p:cNvPicPr/>
          <p:nvPr/>
        </p:nvPicPr>
        <p:blipFill rotWithShape="1">
          <a:blip r:embed="rId4">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2EDAD541-78B2-4F78-8CC4-36A92C11490B}"/>
              </a:ext>
            </a:extLst>
          </p:cNvPr>
          <p:cNvSpPr>
            <a:spLocks noGrp="1"/>
          </p:cNvSpPr>
          <p:nvPr>
            <p:ph type="body" sz="half" idx="2"/>
          </p:nvPr>
        </p:nvSpPr>
        <p:spPr>
          <a:xfrm>
            <a:off x="4102474" y="2047621"/>
            <a:ext cx="4913954" cy="4148527"/>
          </a:xfrm>
        </p:spPr>
        <p:txBody>
          <a:bodyPr>
            <a:normAutofit/>
          </a:bodyPr>
          <a:lstStyle/>
          <a:p>
            <a:r>
              <a:rPr lang="en-US" sz="2800" dirty="0"/>
              <a:t>Every neighborhood area deserves a plan, and a plan will be done for every neighborhood area.  </a:t>
            </a:r>
          </a:p>
          <a:p>
            <a:r>
              <a:rPr lang="en-US" sz="2800" dirty="0"/>
              <a:t> </a:t>
            </a:r>
          </a:p>
          <a:p>
            <a:r>
              <a:rPr lang="en-US" sz="2800" dirty="0"/>
              <a:t>Two plans will be completed each year.</a:t>
            </a:r>
          </a:p>
          <a:p>
            <a:endParaRPr lang="en-US" dirty="0"/>
          </a:p>
        </p:txBody>
      </p:sp>
    </p:spTree>
    <p:extLst>
      <p:ext uri="{BB962C8B-B14F-4D97-AF65-F5344CB8AC3E}">
        <p14:creationId xmlns:p14="http://schemas.microsoft.com/office/powerpoint/2010/main" val="1447769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49519-76E4-45DE-B400-C87405A2210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608" r="30023"/>
          <a:stretch/>
        </p:blipFill>
        <p:spPr>
          <a:xfrm>
            <a:off x="0" y="1647669"/>
            <a:ext cx="3816990" cy="4821960"/>
          </a:xfrm>
          <a:prstGeom prst="rect">
            <a:avLst/>
          </a:prstGeom>
        </p:spPr>
      </p:pic>
      <p:sp>
        <p:nvSpPr>
          <p:cNvPr id="20" name="Rectangle 19">
            <a:extLst>
              <a:ext uri="{FF2B5EF4-FFF2-40B4-BE49-F238E27FC236}">
                <a16:creationId xmlns:a16="http://schemas.microsoft.com/office/drawing/2014/main" id="{7AE01FC5-48A7-4284-B1FC-6B4E48D5C875}"/>
              </a:ext>
            </a:extLst>
          </p:cNvPr>
          <p:cNvSpPr/>
          <p:nvPr/>
        </p:nvSpPr>
        <p:spPr>
          <a:xfrm>
            <a:off x="0" y="0"/>
            <a:ext cx="9191733" cy="1541320"/>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5D914B-DD69-4ED2-B2FD-C51E37C6D236}"/>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11</a:t>
            </a:fld>
            <a:endParaRPr lang="en-US" b="1" dirty="0">
              <a:solidFill>
                <a:schemeClr val="bg1"/>
              </a:solidFill>
            </a:endParaRPr>
          </a:p>
        </p:txBody>
      </p:sp>
      <p:sp>
        <p:nvSpPr>
          <p:cNvPr id="14" name="TextBox 13">
            <a:extLst>
              <a:ext uri="{FF2B5EF4-FFF2-40B4-BE49-F238E27FC236}">
                <a16:creationId xmlns:a16="http://schemas.microsoft.com/office/drawing/2014/main" id="{E40ECE47-55C2-412F-B5BB-91223335037A}"/>
              </a:ext>
            </a:extLst>
          </p:cNvPr>
          <p:cNvSpPr txBox="1"/>
          <p:nvPr/>
        </p:nvSpPr>
        <p:spPr>
          <a:xfrm>
            <a:off x="0" y="239702"/>
            <a:ext cx="9191733" cy="1446550"/>
          </a:xfrm>
          <a:prstGeom prst="rect">
            <a:avLst/>
          </a:prstGeom>
          <a:noFill/>
        </p:spPr>
        <p:txBody>
          <a:bodyPr wrap="square" rtlCol="0">
            <a:spAutoFit/>
          </a:bodyPr>
          <a:lstStyle/>
          <a:p>
            <a:pPr algn="ctr"/>
            <a:r>
              <a:rPr lang="en-US" sz="4400" b="1" dirty="0">
                <a:solidFill>
                  <a:schemeClr val="bg1"/>
                </a:solidFill>
              </a:rPr>
              <a:t>THE NEXT STEP – SEQUENCING</a:t>
            </a:r>
          </a:p>
          <a:p>
            <a:endParaRPr lang="en-US" sz="4400" dirty="0">
              <a:solidFill>
                <a:schemeClr val="bg1"/>
              </a:solidFill>
            </a:endParaRPr>
          </a:p>
        </p:txBody>
      </p:sp>
      <p:pic>
        <p:nvPicPr>
          <p:cNvPr id="16" name="Picture 15">
            <a:extLst>
              <a:ext uri="{FF2B5EF4-FFF2-40B4-BE49-F238E27FC236}">
                <a16:creationId xmlns:a16="http://schemas.microsoft.com/office/drawing/2014/main" id="{7AAB9689-B68C-4498-98D8-46104A59002A}"/>
              </a:ext>
            </a:extLst>
          </p:cNvPr>
          <p:cNvPicPr/>
          <p:nvPr/>
        </p:nvPicPr>
        <p:blipFill rotWithShape="1">
          <a:blip r:embed="rId5">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2EDAD541-78B2-4F78-8CC4-36A92C11490B}"/>
              </a:ext>
            </a:extLst>
          </p:cNvPr>
          <p:cNvSpPr>
            <a:spLocks noGrp="1"/>
          </p:cNvSpPr>
          <p:nvPr>
            <p:ph type="body" sz="half" idx="2"/>
          </p:nvPr>
        </p:nvSpPr>
        <p:spPr>
          <a:xfrm>
            <a:off x="3993353" y="1794470"/>
            <a:ext cx="4913954" cy="4148527"/>
          </a:xfrm>
        </p:spPr>
        <p:txBody>
          <a:bodyPr>
            <a:normAutofit/>
          </a:bodyPr>
          <a:lstStyle/>
          <a:p>
            <a:r>
              <a:rPr lang="en-US" sz="3000" dirty="0"/>
              <a:t> </a:t>
            </a:r>
          </a:p>
          <a:p>
            <a:r>
              <a:rPr lang="en-US" sz="2800" dirty="0"/>
              <a:t>Choosing where to begin can be challenging: </a:t>
            </a:r>
          </a:p>
          <a:p>
            <a:endParaRPr lang="en-US" sz="2800" dirty="0"/>
          </a:p>
          <a:p>
            <a:r>
              <a:rPr lang="en-US" sz="2800" b="1" dirty="0"/>
              <a:t>Every neighborhood has its own unique circumstances. </a:t>
            </a:r>
          </a:p>
          <a:p>
            <a:endParaRPr lang="en-US" dirty="0"/>
          </a:p>
        </p:txBody>
      </p:sp>
    </p:spTree>
    <p:extLst>
      <p:ext uri="{BB962C8B-B14F-4D97-AF65-F5344CB8AC3E}">
        <p14:creationId xmlns:p14="http://schemas.microsoft.com/office/powerpoint/2010/main" val="1556857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9B39A2E-907C-4BE4-9608-8EDB9152A461}"/>
              </a:ext>
            </a:extLst>
          </p:cNvPr>
          <p:cNvSpPr/>
          <p:nvPr/>
        </p:nvSpPr>
        <p:spPr>
          <a:xfrm>
            <a:off x="0" y="-230614"/>
            <a:ext cx="9191733" cy="1605036"/>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A15FD1-EF16-4190-A38E-E53E722DCD6A}"/>
              </a:ext>
            </a:extLst>
          </p:cNvPr>
          <p:cNvPicPr>
            <a:picLocks noChangeAspect="1"/>
          </p:cNvPicPr>
          <p:nvPr/>
        </p:nvPicPr>
        <p:blipFill rotWithShape="1">
          <a:blip r:embed="rId3">
            <a:extLst>
              <a:ext uri="{28A0092B-C50C-407E-A947-70E740481C1C}">
                <a14:useLocalDpi xmlns:a14="http://schemas.microsoft.com/office/drawing/2010/main" val="0"/>
              </a:ext>
            </a:extLst>
          </a:blip>
          <a:srcRect l="18651" t="11556" r="6143" b="6965"/>
          <a:stretch/>
        </p:blipFill>
        <p:spPr>
          <a:xfrm>
            <a:off x="5813571" y="1647669"/>
            <a:ext cx="3330429" cy="4681835"/>
          </a:xfrm>
          <a:prstGeom prst="rect">
            <a:avLst/>
          </a:prstGeom>
        </p:spPr>
      </p:pic>
      <p:grpSp>
        <p:nvGrpSpPr>
          <p:cNvPr id="7" name="Group 6">
            <a:extLst>
              <a:ext uri="{FF2B5EF4-FFF2-40B4-BE49-F238E27FC236}">
                <a16:creationId xmlns:a16="http://schemas.microsoft.com/office/drawing/2014/main" id="{F610BEFA-C28B-401A-BAA0-BD828633F628}"/>
              </a:ext>
            </a:extLst>
          </p:cNvPr>
          <p:cNvGrpSpPr/>
          <p:nvPr/>
        </p:nvGrpSpPr>
        <p:grpSpPr>
          <a:xfrm>
            <a:off x="0" y="6380338"/>
            <a:ext cx="9144000" cy="477662"/>
            <a:chOff x="0" y="6401324"/>
            <a:chExt cx="9144000" cy="477662"/>
          </a:xfrm>
        </p:grpSpPr>
        <p:sp>
          <p:nvSpPr>
            <p:cNvPr id="8" name="Rectangle 7">
              <a:extLst>
                <a:ext uri="{FF2B5EF4-FFF2-40B4-BE49-F238E27FC236}">
                  <a16:creationId xmlns:a16="http://schemas.microsoft.com/office/drawing/2014/main" id="{781F2779-10F9-471D-9023-D402C1C8D3AF}"/>
                </a:ext>
              </a:extLst>
            </p:cNvPr>
            <p:cNvSpPr/>
            <p:nvPr userDrawn="1"/>
          </p:nvSpPr>
          <p:spPr>
            <a:xfrm>
              <a:off x="0" y="6513226"/>
              <a:ext cx="9144000" cy="36576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CB86635-CEA1-4D12-8250-B544B6190D07}"/>
                </a:ext>
              </a:extLst>
            </p:cNvPr>
            <p:cNvSpPr/>
            <p:nvPr userDrawn="1"/>
          </p:nvSpPr>
          <p:spPr>
            <a:xfrm>
              <a:off x="0" y="6401324"/>
              <a:ext cx="9144000" cy="1119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6B0AD9B-7A13-413D-85D4-F1BDD08CB5D6}"/>
              </a:ext>
            </a:extLst>
          </p:cNvPr>
          <p:cNvSpPr/>
          <p:nvPr/>
        </p:nvSpPr>
        <p:spPr>
          <a:xfrm>
            <a:off x="-1" y="6341080"/>
            <a:ext cx="9191733"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A122943-A335-4CE1-8422-3933B6E0539B}"/>
              </a:ext>
            </a:extLst>
          </p:cNvPr>
          <p:cNvSpPr>
            <a:spLocks noGrp="1"/>
          </p:cNvSpPr>
          <p:nvPr>
            <p:ph type="body" sz="half" idx="2"/>
          </p:nvPr>
        </p:nvSpPr>
        <p:spPr>
          <a:xfrm>
            <a:off x="775179" y="1770417"/>
            <a:ext cx="4811890" cy="4484203"/>
          </a:xfrm>
        </p:spPr>
        <p:txBody>
          <a:bodyPr>
            <a:noAutofit/>
          </a:bodyPr>
          <a:lstStyle/>
          <a:p>
            <a:r>
              <a:rPr lang="en-US" sz="2800" b="1" dirty="0"/>
              <a:t>Evaluation Criteria</a:t>
            </a:r>
          </a:p>
          <a:p>
            <a:pPr marL="514350" indent="-514350">
              <a:buFont typeface="+mj-lt"/>
              <a:buAutoNum type="arabicPeriod"/>
            </a:pPr>
            <a:r>
              <a:rPr lang="en-US" sz="2800" dirty="0"/>
              <a:t>Subarea plan age</a:t>
            </a:r>
          </a:p>
          <a:p>
            <a:pPr marL="514350" indent="-514350">
              <a:buFont typeface="+mj-lt"/>
              <a:buAutoNum type="arabicPeriod"/>
            </a:pPr>
            <a:r>
              <a:rPr lang="en-US" sz="2800" dirty="0"/>
              <a:t>Growth and development:</a:t>
            </a:r>
          </a:p>
          <a:p>
            <a:pPr marL="971550" lvl="1" indent="-514350">
              <a:buFont typeface="+mj-lt"/>
              <a:buAutoNum type="alphaLcParenR"/>
            </a:pPr>
            <a:r>
              <a:rPr lang="en-US" sz="2800" dirty="0"/>
              <a:t>New single family residential permits</a:t>
            </a:r>
          </a:p>
          <a:p>
            <a:pPr marL="1485900" lvl="2" indent="-571500">
              <a:buFont typeface="+mj-lt"/>
              <a:buAutoNum type="romanLcPeriod"/>
            </a:pPr>
            <a:r>
              <a:rPr lang="en-US" sz="2800" dirty="0"/>
              <a:t>Undeveloped land; and</a:t>
            </a:r>
          </a:p>
          <a:p>
            <a:pPr marL="1485900" lvl="2" indent="-571500">
              <a:buFont typeface="+mj-lt"/>
              <a:buAutoNum type="romanLcPeriod"/>
            </a:pPr>
            <a:r>
              <a:rPr lang="en-US" sz="2800" dirty="0"/>
              <a:t>Infill development</a:t>
            </a:r>
          </a:p>
          <a:p>
            <a:pPr marL="971550" lvl="1" indent="-514350">
              <a:buFont typeface="+mj-lt"/>
              <a:buAutoNum type="alphaLcParenR"/>
            </a:pPr>
            <a:r>
              <a:rPr lang="en-US" sz="2800" dirty="0"/>
              <a:t>New commercial &amp; multi-family permits</a:t>
            </a:r>
          </a:p>
          <a:p>
            <a:pPr lvl="1"/>
            <a:endParaRPr lang="en-US" sz="3000"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12</a:t>
            </a:fld>
            <a:endParaRPr lang="en-US" b="1" dirty="0">
              <a:solidFill>
                <a:schemeClr val="bg1"/>
              </a:solidFill>
            </a:endParaRPr>
          </a:p>
        </p:txBody>
      </p:sp>
      <p:sp>
        <p:nvSpPr>
          <p:cNvPr id="22" name="TextBox 21">
            <a:extLst>
              <a:ext uri="{FF2B5EF4-FFF2-40B4-BE49-F238E27FC236}">
                <a16:creationId xmlns:a16="http://schemas.microsoft.com/office/drawing/2014/main" id="{CC79BDFA-5DE1-4F8E-8469-F46998577337}"/>
              </a:ext>
            </a:extLst>
          </p:cNvPr>
          <p:cNvSpPr txBox="1"/>
          <p:nvPr/>
        </p:nvSpPr>
        <p:spPr>
          <a:xfrm>
            <a:off x="0" y="312987"/>
            <a:ext cx="9144000" cy="769441"/>
          </a:xfrm>
          <a:prstGeom prst="rect">
            <a:avLst/>
          </a:prstGeom>
          <a:noFill/>
        </p:spPr>
        <p:txBody>
          <a:bodyPr wrap="square" rtlCol="0">
            <a:spAutoFit/>
          </a:bodyPr>
          <a:lstStyle/>
          <a:p>
            <a:pPr algn="ctr"/>
            <a:r>
              <a:rPr lang="en-US" sz="4400" b="1" cap="all" dirty="0">
                <a:solidFill>
                  <a:schemeClr val="bg1"/>
                </a:solidFill>
              </a:rPr>
              <a:t>Plan Sequencing</a:t>
            </a:r>
            <a:endParaRPr lang="en-US" sz="4400" cap="all" dirty="0">
              <a:solidFill>
                <a:schemeClr val="bg1"/>
              </a:solidFill>
            </a:endParaRPr>
          </a:p>
        </p:txBody>
      </p:sp>
      <p:pic>
        <p:nvPicPr>
          <p:cNvPr id="23" name="Picture 22">
            <a:extLst>
              <a:ext uri="{FF2B5EF4-FFF2-40B4-BE49-F238E27FC236}">
                <a16:creationId xmlns:a16="http://schemas.microsoft.com/office/drawing/2014/main" id="{E8351F18-8202-4B2B-AD08-EDB97B8D561B}"/>
              </a:ext>
            </a:extLst>
          </p:cNvPr>
          <p:cNvPicPr/>
          <p:nvPr/>
        </p:nvPicPr>
        <p:blipFill rotWithShape="1">
          <a:blip r:embed="rId4">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4734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123B92E-26E2-4FB1-94C0-A892629CBE8F}"/>
              </a:ext>
            </a:extLst>
          </p:cNvPr>
          <p:cNvSpPr/>
          <p:nvPr/>
        </p:nvSpPr>
        <p:spPr>
          <a:xfrm>
            <a:off x="0" y="-230614"/>
            <a:ext cx="9191733" cy="1694614"/>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F9F552-AA17-4047-9C2B-AD4485495DAC}"/>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A122943-A335-4CE1-8422-3933B6E0539B}"/>
              </a:ext>
            </a:extLst>
          </p:cNvPr>
          <p:cNvSpPr>
            <a:spLocks noGrp="1"/>
          </p:cNvSpPr>
          <p:nvPr>
            <p:ph type="body" sz="half" idx="2"/>
          </p:nvPr>
        </p:nvSpPr>
        <p:spPr>
          <a:xfrm>
            <a:off x="67461" y="2069019"/>
            <a:ext cx="5066601" cy="4173575"/>
          </a:xfrm>
        </p:spPr>
        <p:txBody>
          <a:bodyPr>
            <a:noAutofit/>
          </a:bodyPr>
          <a:lstStyle/>
          <a:p>
            <a:pPr marL="457200" indent="-457200">
              <a:buFont typeface="Arial" panose="020B0604020202020204" pitchFamily="34" charset="0"/>
              <a:buChar char="•"/>
            </a:pPr>
            <a:r>
              <a:rPr lang="en-US" sz="2800" dirty="0"/>
              <a:t>Based on date of adoption</a:t>
            </a:r>
          </a:p>
          <a:p>
            <a:pPr marL="457200" indent="-457200">
              <a:buFont typeface="Arial" panose="020B0604020202020204" pitchFamily="34" charset="0"/>
              <a:buChar char="•"/>
            </a:pPr>
            <a:r>
              <a:rPr lang="en-US" sz="2800" dirty="0"/>
              <a:t>Subarea plan that corresponds to neighborhood area</a:t>
            </a:r>
          </a:p>
          <a:p>
            <a:pPr marL="457200" indent="-457200">
              <a:buFont typeface="Arial" panose="020B0604020202020204" pitchFamily="34" charset="0"/>
              <a:buChar char="•"/>
            </a:pPr>
            <a:r>
              <a:rPr lang="en-US" sz="2800" dirty="0"/>
              <a:t>Some date back to mid-1980s</a:t>
            </a:r>
          </a:p>
          <a:p>
            <a:pPr marL="457200" indent="-457200">
              <a:buFont typeface="Arial" panose="020B0604020202020204" pitchFamily="34" charset="0"/>
              <a:buChar char="•"/>
            </a:pPr>
            <a:r>
              <a:rPr lang="en-US" sz="2800" dirty="0"/>
              <a:t>Most recent plans were completed in the mid-1990s</a:t>
            </a:r>
          </a:p>
          <a:p>
            <a:endParaRPr lang="en-US" sz="3000"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13</a:t>
            </a:fld>
            <a:endParaRPr lang="en-US" b="1" dirty="0">
              <a:solidFill>
                <a:schemeClr val="bg1"/>
              </a:solidFill>
            </a:endParaRPr>
          </a:p>
        </p:txBody>
      </p:sp>
      <p:pic>
        <p:nvPicPr>
          <p:cNvPr id="1030" name="Picture 6" descr="Image result for Bellevue John Danz theater">
            <a:extLst>
              <a:ext uri="{FF2B5EF4-FFF2-40B4-BE49-F238E27FC236}">
                <a16:creationId xmlns:a16="http://schemas.microsoft.com/office/drawing/2014/main" id="{4D56B5C3-722C-4E8D-8B25-6AD56C875A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66" r="7034"/>
          <a:stretch/>
        </p:blipFill>
        <p:spPr bwMode="auto">
          <a:xfrm>
            <a:off x="5134062" y="1630859"/>
            <a:ext cx="4009938" cy="47252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DD75CE6-E740-4285-A12B-BF78C25EC490}"/>
              </a:ext>
            </a:extLst>
          </p:cNvPr>
          <p:cNvSpPr txBox="1"/>
          <p:nvPr/>
        </p:nvSpPr>
        <p:spPr>
          <a:xfrm>
            <a:off x="0" y="374405"/>
            <a:ext cx="9144000" cy="769441"/>
          </a:xfrm>
          <a:prstGeom prst="rect">
            <a:avLst/>
          </a:prstGeom>
          <a:noFill/>
        </p:spPr>
        <p:txBody>
          <a:bodyPr wrap="square" rtlCol="0">
            <a:spAutoFit/>
          </a:bodyPr>
          <a:lstStyle/>
          <a:p>
            <a:pPr algn="ctr"/>
            <a:r>
              <a:rPr lang="en-US" sz="4400" b="1" cap="all" dirty="0">
                <a:solidFill>
                  <a:schemeClr val="bg1"/>
                </a:solidFill>
              </a:rPr>
              <a:t>Subarea Plan Age</a:t>
            </a:r>
            <a:endParaRPr lang="en-US" sz="4400" cap="all" dirty="0">
              <a:solidFill>
                <a:schemeClr val="bg1"/>
              </a:solidFill>
            </a:endParaRPr>
          </a:p>
        </p:txBody>
      </p:sp>
      <p:pic>
        <p:nvPicPr>
          <p:cNvPr id="16" name="Picture 15">
            <a:extLst>
              <a:ext uri="{FF2B5EF4-FFF2-40B4-BE49-F238E27FC236}">
                <a16:creationId xmlns:a16="http://schemas.microsoft.com/office/drawing/2014/main" id="{99BBF59B-9351-4163-9331-4EDD772B431B}"/>
              </a:ext>
            </a:extLst>
          </p:cNvPr>
          <p:cNvPicPr/>
          <p:nvPr/>
        </p:nvPicPr>
        <p:blipFill rotWithShape="1">
          <a:blip r:embed="rId4">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7482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285790-166B-4DF7-8E0A-3224FC4C9DF1}"/>
              </a:ext>
            </a:extLst>
          </p:cNvPr>
          <p:cNvSpPr/>
          <p:nvPr/>
        </p:nvSpPr>
        <p:spPr>
          <a:xfrm>
            <a:off x="0" y="-230615"/>
            <a:ext cx="9191733" cy="1623187"/>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5A896A-89C4-4EC2-A76A-D95A5B54C33C}"/>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3746" y="3201252"/>
            <a:ext cx="7513984" cy="3309637"/>
          </a:xfrm>
          <a:prstGeom prst="rect">
            <a:avLst/>
          </a:prstGeom>
        </p:spPr>
      </p:pic>
      <p:sp>
        <p:nvSpPr>
          <p:cNvPr id="20" name="Rectangle 19">
            <a:extLst>
              <a:ext uri="{FF2B5EF4-FFF2-40B4-BE49-F238E27FC236}">
                <a16:creationId xmlns:a16="http://schemas.microsoft.com/office/drawing/2014/main" id="{36054A53-74E1-4D84-8968-24B3C488FEC9}"/>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A122943-A335-4CE1-8422-3933B6E0539B}"/>
              </a:ext>
            </a:extLst>
          </p:cNvPr>
          <p:cNvSpPr>
            <a:spLocks noGrp="1"/>
          </p:cNvSpPr>
          <p:nvPr>
            <p:ph type="body" sz="half" idx="2"/>
          </p:nvPr>
        </p:nvSpPr>
        <p:spPr>
          <a:xfrm>
            <a:off x="1095920" y="2019300"/>
            <a:ext cx="6952159" cy="4066683"/>
          </a:xfrm>
        </p:spPr>
        <p:txBody>
          <a:bodyPr>
            <a:noAutofit/>
          </a:bodyPr>
          <a:lstStyle/>
          <a:p>
            <a:r>
              <a:rPr lang="en-US" sz="3000" dirty="0"/>
              <a:t>.</a:t>
            </a:r>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14</a:t>
            </a:fld>
            <a:endParaRPr lang="en-US" b="1" dirty="0">
              <a:solidFill>
                <a:schemeClr val="bg1"/>
              </a:solidFill>
            </a:endParaRPr>
          </a:p>
        </p:txBody>
      </p:sp>
      <p:sp>
        <p:nvSpPr>
          <p:cNvPr id="13" name="TextBox 12">
            <a:extLst>
              <a:ext uri="{FF2B5EF4-FFF2-40B4-BE49-F238E27FC236}">
                <a16:creationId xmlns:a16="http://schemas.microsoft.com/office/drawing/2014/main" id="{7263FAC5-7D43-459F-A01C-F5A4E29DCDA8}"/>
              </a:ext>
            </a:extLst>
          </p:cNvPr>
          <p:cNvSpPr txBox="1"/>
          <p:nvPr/>
        </p:nvSpPr>
        <p:spPr>
          <a:xfrm>
            <a:off x="-7327" y="-135845"/>
            <a:ext cx="9144000" cy="1446550"/>
          </a:xfrm>
          <a:prstGeom prst="rect">
            <a:avLst/>
          </a:prstGeom>
          <a:noFill/>
        </p:spPr>
        <p:txBody>
          <a:bodyPr wrap="square" rtlCol="0">
            <a:spAutoFit/>
          </a:bodyPr>
          <a:lstStyle/>
          <a:p>
            <a:pPr algn="ctr"/>
            <a:r>
              <a:rPr lang="en-US" sz="4400" b="1" cap="all" dirty="0">
                <a:solidFill>
                  <a:schemeClr val="bg1"/>
                </a:solidFill>
              </a:rPr>
              <a:t>New Residences – </a:t>
            </a:r>
          </a:p>
          <a:p>
            <a:pPr algn="ctr"/>
            <a:r>
              <a:rPr lang="en-US" sz="4400" b="1" cap="all" dirty="0">
                <a:solidFill>
                  <a:schemeClr val="bg1"/>
                </a:solidFill>
              </a:rPr>
              <a:t>Undeveloped Land</a:t>
            </a:r>
            <a:endParaRPr lang="en-US" sz="4400" cap="all" dirty="0">
              <a:solidFill>
                <a:schemeClr val="bg1"/>
              </a:solidFill>
            </a:endParaRPr>
          </a:p>
        </p:txBody>
      </p:sp>
      <p:pic>
        <p:nvPicPr>
          <p:cNvPr id="11" name="Picture 10">
            <a:extLst>
              <a:ext uri="{FF2B5EF4-FFF2-40B4-BE49-F238E27FC236}">
                <a16:creationId xmlns:a16="http://schemas.microsoft.com/office/drawing/2014/main" id="{DE67413C-6F73-442F-AE15-F6EC1068900E}"/>
              </a:ext>
            </a:extLst>
          </p:cNvPr>
          <p:cNvPicPr/>
          <p:nvPr/>
        </p:nvPicPr>
        <p:blipFill rotWithShape="1">
          <a:blip r:embed="rId5">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282AFDC-7990-4EBD-A321-CA1A87C5EC7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1085" t="3234" r="1552" b="2624"/>
          <a:stretch/>
        </p:blipFill>
        <p:spPr>
          <a:xfrm>
            <a:off x="140028" y="1718706"/>
            <a:ext cx="8849289" cy="4570251"/>
          </a:xfrm>
          <a:prstGeom prst="rect">
            <a:avLst/>
          </a:prstGeom>
        </p:spPr>
      </p:pic>
    </p:spTree>
    <p:extLst>
      <p:ext uri="{BB962C8B-B14F-4D97-AF65-F5344CB8AC3E}">
        <p14:creationId xmlns:p14="http://schemas.microsoft.com/office/powerpoint/2010/main" val="100413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6B41A1-1CBC-4741-B1E3-4725CB267CBE}"/>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3746" y="3201252"/>
            <a:ext cx="7513984" cy="3309637"/>
          </a:xfrm>
          <a:prstGeom prst="rect">
            <a:avLst/>
          </a:prstGeom>
        </p:spPr>
      </p:pic>
      <p:sp>
        <p:nvSpPr>
          <p:cNvPr id="19" name="Rectangle 18">
            <a:extLst>
              <a:ext uri="{FF2B5EF4-FFF2-40B4-BE49-F238E27FC236}">
                <a16:creationId xmlns:a16="http://schemas.microsoft.com/office/drawing/2014/main" id="{B3440B49-15A7-4462-BB86-E227C40E0B5E}"/>
              </a:ext>
            </a:extLst>
          </p:cNvPr>
          <p:cNvSpPr/>
          <p:nvPr/>
        </p:nvSpPr>
        <p:spPr>
          <a:xfrm>
            <a:off x="0" y="-230615"/>
            <a:ext cx="9191733" cy="1606409"/>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E0295E-8E6F-4C0E-BB0E-A1798697AE8F}"/>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A122943-A335-4CE1-8422-3933B6E0539B}"/>
              </a:ext>
            </a:extLst>
          </p:cNvPr>
          <p:cNvSpPr>
            <a:spLocks noGrp="1"/>
          </p:cNvSpPr>
          <p:nvPr>
            <p:ph type="body" sz="half" idx="2"/>
          </p:nvPr>
        </p:nvSpPr>
        <p:spPr>
          <a:xfrm>
            <a:off x="784076" y="2324716"/>
            <a:ext cx="8184046" cy="4186173"/>
          </a:xfrm>
        </p:spPr>
        <p:txBody>
          <a:bodyPr>
            <a:noAutofit/>
          </a:bodyPr>
          <a:lstStyle/>
          <a:p>
            <a:r>
              <a:rPr lang="en-US" sz="3000" dirty="0"/>
              <a:t>.</a:t>
            </a:r>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15</a:t>
            </a:fld>
            <a:endParaRPr lang="en-US" b="1" dirty="0">
              <a:solidFill>
                <a:schemeClr val="bg1"/>
              </a:solidFill>
            </a:endParaRPr>
          </a:p>
        </p:txBody>
      </p:sp>
      <p:pic>
        <p:nvPicPr>
          <p:cNvPr id="12" name="Picture 11">
            <a:extLst>
              <a:ext uri="{FF2B5EF4-FFF2-40B4-BE49-F238E27FC236}">
                <a16:creationId xmlns:a16="http://schemas.microsoft.com/office/drawing/2014/main" id="{42DF2ADA-BF6D-4538-A8F8-CB1E00234655}"/>
              </a:ext>
            </a:extLst>
          </p:cNvPr>
          <p:cNvPicPr/>
          <p:nvPr/>
        </p:nvPicPr>
        <p:blipFill rotWithShape="1">
          <a:blip r:embed="rId5">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2B9FFEC4-976A-450B-8C19-5892DF4011E6}"/>
              </a:ext>
            </a:extLst>
          </p:cNvPr>
          <p:cNvSpPr txBox="1"/>
          <p:nvPr/>
        </p:nvSpPr>
        <p:spPr>
          <a:xfrm>
            <a:off x="0" y="-44694"/>
            <a:ext cx="9144000" cy="1446550"/>
          </a:xfrm>
          <a:prstGeom prst="rect">
            <a:avLst/>
          </a:prstGeom>
          <a:noFill/>
        </p:spPr>
        <p:txBody>
          <a:bodyPr wrap="square" rtlCol="0">
            <a:spAutoFit/>
          </a:bodyPr>
          <a:lstStyle/>
          <a:p>
            <a:pPr algn="ctr"/>
            <a:r>
              <a:rPr lang="en-US" sz="4400" b="1" cap="all" dirty="0">
                <a:solidFill>
                  <a:schemeClr val="bg1"/>
                </a:solidFill>
              </a:rPr>
              <a:t>New Residences – </a:t>
            </a:r>
          </a:p>
          <a:p>
            <a:pPr algn="ctr"/>
            <a:r>
              <a:rPr lang="en-US" sz="4400" b="1" cap="all" dirty="0">
                <a:solidFill>
                  <a:schemeClr val="bg1"/>
                </a:solidFill>
              </a:rPr>
              <a:t>Infill Development</a:t>
            </a:r>
            <a:endParaRPr lang="en-US" sz="4400" cap="all" dirty="0">
              <a:solidFill>
                <a:schemeClr val="bg1"/>
              </a:solidFill>
            </a:endParaRPr>
          </a:p>
        </p:txBody>
      </p:sp>
      <p:pic>
        <p:nvPicPr>
          <p:cNvPr id="6" name="Picture 5">
            <a:extLst>
              <a:ext uri="{FF2B5EF4-FFF2-40B4-BE49-F238E27FC236}">
                <a16:creationId xmlns:a16="http://schemas.microsoft.com/office/drawing/2014/main" id="{A4CF5FFC-0789-4299-910A-1B470C2BAD1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1394" t="3233" r="2087" b="4163"/>
          <a:stretch/>
        </p:blipFill>
        <p:spPr>
          <a:xfrm>
            <a:off x="183733" y="1647669"/>
            <a:ext cx="8776533" cy="4578960"/>
          </a:xfrm>
          <a:prstGeom prst="rect">
            <a:avLst/>
          </a:prstGeom>
        </p:spPr>
      </p:pic>
      <p:sp>
        <p:nvSpPr>
          <p:cNvPr id="2" name="Rectangle 1">
            <a:extLst>
              <a:ext uri="{FF2B5EF4-FFF2-40B4-BE49-F238E27FC236}">
                <a16:creationId xmlns:a16="http://schemas.microsoft.com/office/drawing/2014/main" id="{789234E0-4AD8-4170-808E-131553A83681}"/>
              </a:ext>
            </a:extLst>
          </p:cNvPr>
          <p:cNvSpPr/>
          <p:nvPr/>
        </p:nvSpPr>
        <p:spPr>
          <a:xfrm>
            <a:off x="2712720" y="6910123"/>
            <a:ext cx="4572000" cy="923330"/>
          </a:xfrm>
          <a:prstGeom prst="rect">
            <a:avLst/>
          </a:prstGeom>
        </p:spPr>
        <p:txBody>
          <a:bodyPr>
            <a:spAutoFit/>
          </a:bodyPr>
          <a:lstStyle/>
          <a:p>
            <a:pPr marL="457200" indent="-457200">
              <a:buFont typeface="Arial" panose="020B0604020202020204" pitchFamily="34" charset="0"/>
              <a:buChar char="•"/>
            </a:pPr>
            <a:r>
              <a:rPr lang="en-US" dirty="0"/>
              <a:t>Based on combined demolition and building permits, 2000 – present</a:t>
            </a:r>
          </a:p>
          <a:p>
            <a:pPr marL="457200" indent="-457200">
              <a:buFont typeface="Arial" panose="020B0604020202020204" pitchFamily="34" charset="0"/>
              <a:buChar char="•"/>
            </a:pPr>
            <a:r>
              <a:rPr lang="en-US" dirty="0"/>
              <a:t>1,060 permits issued and closed</a:t>
            </a:r>
          </a:p>
        </p:txBody>
      </p:sp>
    </p:spTree>
    <p:extLst>
      <p:ext uri="{BB962C8B-B14F-4D97-AF65-F5344CB8AC3E}">
        <p14:creationId xmlns:p14="http://schemas.microsoft.com/office/powerpoint/2010/main" val="175246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2657154-8FD8-437B-8035-946DD2D60601}"/>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3746" y="3201252"/>
            <a:ext cx="7513984" cy="3309637"/>
          </a:xfrm>
          <a:prstGeom prst="rect">
            <a:avLst/>
          </a:prstGeom>
        </p:spPr>
      </p:pic>
      <p:sp>
        <p:nvSpPr>
          <p:cNvPr id="23" name="Rectangle 22">
            <a:extLst>
              <a:ext uri="{FF2B5EF4-FFF2-40B4-BE49-F238E27FC236}">
                <a16:creationId xmlns:a16="http://schemas.microsoft.com/office/drawing/2014/main" id="{8D88DABC-41D0-40C3-8D09-6C96DD826301}"/>
              </a:ext>
            </a:extLst>
          </p:cNvPr>
          <p:cNvSpPr/>
          <p:nvPr/>
        </p:nvSpPr>
        <p:spPr>
          <a:xfrm>
            <a:off x="0" y="-230615"/>
            <a:ext cx="9191733" cy="1690299"/>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0A28416-CCDC-4B0C-960F-6D34E5D68FEE}"/>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A122943-A335-4CE1-8422-3933B6E0539B}"/>
              </a:ext>
            </a:extLst>
          </p:cNvPr>
          <p:cNvSpPr>
            <a:spLocks noGrp="1"/>
          </p:cNvSpPr>
          <p:nvPr>
            <p:ph type="body" sz="half" idx="2"/>
          </p:nvPr>
        </p:nvSpPr>
        <p:spPr>
          <a:xfrm>
            <a:off x="858700" y="2306384"/>
            <a:ext cx="8152240" cy="4186173"/>
          </a:xfrm>
        </p:spPr>
        <p:txBody>
          <a:bodyPr>
            <a:noAutofit/>
          </a:bodyPr>
          <a:lstStyle/>
          <a:p>
            <a:r>
              <a:rPr lang="en-US" sz="3000" dirty="0"/>
              <a:t>.</a:t>
            </a:r>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16</a:t>
            </a:fld>
            <a:endParaRPr lang="en-US" b="1" dirty="0">
              <a:solidFill>
                <a:schemeClr val="bg1"/>
              </a:solidFill>
            </a:endParaRPr>
          </a:p>
        </p:txBody>
      </p:sp>
      <p:sp>
        <p:nvSpPr>
          <p:cNvPr id="13" name="TextBox 12">
            <a:extLst>
              <a:ext uri="{FF2B5EF4-FFF2-40B4-BE49-F238E27FC236}">
                <a16:creationId xmlns:a16="http://schemas.microsoft.com/office/drawing/2014/main" id="{7263FAC5-7D43-459F-A01C-F5A4E29DCDA8}"/>
              </a:ext>
            </a:extLst>
          </p:cNvPr>
          <p:cNvSpPr txBox="1"/>
          <p:nvPr/>
        </p:nvSpPr>
        <p:spPr>
          <a:xfrm>
            <a:off x="9225" y="-40508"/>
            <a:ext cx="9173282" cy="1384995"/>
          </a:xfrm>
          <a:prstGeom prst="rect">
            <a:avLst/>
          </a:prstGeom>
          <a:noFill/>
        </p:spPr>
        <p:txBody>
          <a:bodyPr wrap="square" rtlCol="0">
            <a:spAutoFit/>
          </a:bodyPr>
          <a:lstStyle/>
          <a:p>
            <a:pPr algn="ctr"/>
            <a:r>
              <a:rPr lang="en-US" sz="4200" b="1" cap="all" dirty="0">
                <a:solidFill>
                  <a:schemeClr val="bg1"/>
                </a:solidFill>
              </a:rPr>
              <a:t>Multifamily &amp; </a:t>
            </a:r>
          </a:p>
          <a:p>
            <a:pPr algn="ctr"/>
            <a:r>
              <a:rPr lang="en-US" sz="4200" b="1" cap="all" dirty="0">
                <a:solidFill>
                  <a:schemeClr val="bg1"/>
                </a:solidFill>
              </a:rPr>
              <a:t>Commercial Development</a:t>
            </a:r>
            <a:endParaRPr lang="en-US" sz="4200" cap="all" dirty="0">
              <a:solidFill>
                <a:schemeClr val="bg1"/>
              </a:solidFill>
            </a:endParaRPr>
          </a:p>
        </p:txBody>
      </p:sp>
      <p:pic>
        <p:nvPicPr>
          <p:cNvPr id="16" name="Picture 15">
            <a:extLst>
              <a:ext uri="{FF2B5EF4-FFF2-40B4-BE49-F238E27FC236}">
                <a16:creationId xmlns:a16="http://schemas.microsoft.com/office/drawing/2014/main" id="{4CFB0BC7-A308-41BC-9949-0F3A2EF29E09}"/>
              </a:ext>
            </a:extLst>
          </p:cNvPr>
          <p:cNvPicPr/>
          <p:nvPr/>
        </p:nvPicPr>
        <p:blipFill rotWithShape="1">
          <a:blip r:embed="rId5">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EA282975-5C0A-41EB-8EBF-5078286BBE6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1482" t="3136" r="2991" b="721"/>
          <a:stretch/>
        </p:blipFill>
        <p:spPr>
          <a:xfrm>
            <a:off x="156754" y="1647669"/>
            <a:ext cx="8743405" cy="4641288"/>
          </a:xfrm>
          <a:prstGeom prst="rect">
            <a:avLst/>
          </a:prstGeom>
        </p:spPr>
      </p:pic>
    </p:spTree>
    <p:extLst>
      <p:ext uri="{BB962C8B-B14F-4D97-AF65-F5344CB8AC3E}">
        <p14:creationId xmlns:p14="http://schemas.microsoft.com/office/powerpoint/2010/main" val="3906222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C0EFEBB-1098-4235-8D45-1AC4D7288BC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4750" r="31490" b="4556"/>
          <a:stretch/>
        </p:blipFill>
        <p:spPr>
          <a:xfrm>
            <a:off x="5754242" y="1562609"/>
            <a:ext cx="3437491" cy="4769661"/>
          </a:xfrm>
          <a:prstGeom prst="rect">
            <a:avLst/>
          </a:prstGeom>
          <a:effectLst>
            <a:softEdge rad="50800"/>
          </a:effectLst>
        </p:spPr>
      </p:pic>
      <p:sp>
        <p:nvSpPr>
          <p:cNvPr id="19" name="Rectangle 18">
            <a:extLst>
              <a:ext uri="{FF2B5EF4-FFF2-40B4-BE49-F238E27FC236}">
                <a16:creationId xmlns:a16="http://schemas.microsoft.com/office/drawing/2014/main" id="{A03010B1-C515-4917-883F-2349798F3FDF}"/>
              </a:ext>
            </a:extLst>
          </p:cNvPr>
          <p:cNvSpPr/>
          <p:nvPr/>
        </p:nvSpPr>
        <p:spPr>
          <a:xfrm>
            <a:off x="0" y="-230614"/>
            <a:ext cx="9191733" cy="1650238"/>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6D0465-8324-44A0-88BF-349BB600BD83}"/>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A122943-A335-4CE1-8422-3933B6E0539B}"/>
              </a:ext>
            </a:extLst>
          </p:cNvPr>
          <p:cNvSpPr>
            <a:spLocks noGrp="1"/>
          </p:cNvSpPr>
          <p:nvPr>
            <p:ph type="body" sz="half" idx="2"/>
          </p:nvPr>
        </p:nvSpPr>
        <p:spPr>
          <a:xfrm>
            <a:off x="698444" y="2234782"/>
            <a:ext cx="8665827" cy="4542834"/>
          </a:xfrm>
        </p:spPr>
        <p:txBody>
          <a:bodyPr>
            <a:noAutofit/>
          </a:bodyPr>
          <a:lstStyle/>
          <a:p>
            <a:r>
              <a:rPr lang="en-US" sz="3200" dirty="0"/>
              <a:t>Highest ranked areas:</a:t>
            </a:r>
          </a:p>
          <a:p>
            <a:pPr marL="974725" indent="-514350">
              <a:buFont typeface="+mj-lt"/>
              <a:buAutoNum type="arabicPeriod"/>
              <a:tabLst>
                <a:tab pos="1143000" algn="l"/>
              </a:tabLst>
            </a:pPr>
            <a:r>
              <a:rPr lang="en-US" sz="3200" dirty="0"/>
              <a:t>Northwest Bellevue</a:t>
            </a:r>
          </a:p>
          <a:p>
            <a:pPr marL="974725" indent="-514350">
              <a:buFont typeface="+mj-lt"/>
              <a:buAutoNum type="arabicPeriod"/>
              <a:tabLst>
                <a:tab pos="1143000" algn="l"/>
              </a:tabLst>
            </a:pPr>
            <a:r>
              <a:rPr lang="en-US" sz="3200" dirty="0"/>
              <a:t>Crossroads</a:t>
            </a:r>
          </a:p>
          <a:p>
            <a:pPr marL="974725" indent="-514350">
              <a:buFont typeface="+mj-lt"/>
              <a:buAutoNum type="arabicPeriod"/>
              <a:tabLst>
                <a:tab pos="1143000" algn="l"/>
              </a:tabLst>
            </a:pPr>
            <a:r>
              <a:rPr lang="en-US" sz="3200" dirty="0"/>
              <a:t>Lake Hills</a:t>
            </a:r>
          </a:p>
          <a:p>
            <a:pPr marL="974725" indent="-514350">
              <a:buFont typeface="+mj-lt"/>
              <a:buAutoNum type="arabicPeriod"/>
              <a:tabLst>
                <a:tab pos="1143000" algn="l"/>
              </a:tabLst>
            </a:pPr>
            <a:r>
              <a:rPr lang="en-US" sz="3200" dirty="0"/>
              <a:t>West Lake Sammamish</a:t>
            </a:r>
          </a:p>
          <a:p>
            <a:endParaRPr lang="en-US" sz="3200" dirty="0"/>
          </a:p>
          <a:p>
            <a:endParaRPr lang="en-US" sz="3000"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17</a:t>
            </a:fld>
            <a:endParaRPr lang="en-US" b="1" dirty="0">
              <a:solidFill>
                <a:schemeClr val="bg1"/>
              </a:solidFill>
            </a:endParaRPr>
          </a:p>
        </p:txBody>
      </p:sp>
      <p:sp>
        <p:nvSpPr>
          <p:cNvPr id="13" name="TextBox 12">
            <a:extLst>
              <a:ext uri="{FF2B5EF4-FFF2-40B4-BE49-F238E27FC236}">
                <a16:creationId xmlns:a16="http://schemas.microsoft.com/office/drawing/2014/main" id="{7263FAC5-7D43-459F-A01C-F5A4E29DCDA8}"/>
              </a:ext>
            </a:extLst>
          </p:cNvPr>
          <p:cNvSpPr txBox="1"/>
          <p:nvPr/>
        </p:nvSpPr>
        <p:spPr>
          <a:xfrm>
            <a:off x="0" y="398279"/>
            <a:ext cx="9144000" cy="769441"/>
          </a:xfrm>
          <a:prstGeom prst="rect">
            <a:avLst/>
          </a:prstGeom>
          <a:noFill/>
        </p:spPr>
        <p:txBody>
          <a:bodyPr wrap="square" rtlCol="0">
            <a:spAutoFit/>
          </a:bodyPr>
          <a:lstStyle/>
          <a:p>
            <a:pPr algn="ctr"/>
            <a:r>
              <a:rPr lang="en-US" sz="4400" b="1" cap="all" dirty="0">
                <a:solidFill>
                  <a:schemeClr val="bg1"/>
                </a:solidFill>
              </a:rPr>
              <a:t>Findings</a:t>
            </a:r>
            <a:endParaRPr lang="en-US" sz="4400" cap="all" dirty="0">
              <a:solidFill>
                <a:schemeClr val="bg1"/>
              </a:solidFill>
            </a:endParaRPr>
          </a:p>
        </p:txBody>
      </p:sp>
      <p:pic>
        <p:nvPicPr>
          <p:cNvPr id="16" name="Picture 15">
            <a:extLst>
              <a:ext uri="{FF2B5EF4-FFF2-40B4-BE49-F238E27FC236}">
                <a16:creationId xmlns:a16="http://schemas.microsoft.com/office/drawing/2014/main" id="{2C6E7FE3-24EC-440E-87FE-E83957EC2120}"/>
              </a:ext>
            </a:extLst>
          </p:cNvPr>
          <p:cNvPicPr/>
          <p:nvPr/>
        </p:nvPicPr>
        <p:blipFill rotWithShape="1">
          <a:blip r:embed="rId5">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1687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5B935-C46C-4C80-8719-9B2E8D483699}"/>
              </a:ext>
            </a:extLst>
          </p:cNvPr>
          <p:cNvPicPr>
            <a:picLocks noChangeAspect="1"/>
          </p:cNvPicPr>
          <p:nvPr/>
        </p:nvPicPr>
        <p:blipFill rotWithShape="1">
          <a:blip r:embed="rId3">
            <a:extLst>
              <a:ext uri="{28A0092B-C50C-407E-A947-70E740481C1C}">
                <a14:useLocalDpi xmlns:a14="http://schemas.microsoft.com/office/drawing/2010/main" val="0"/>
              </a:ext>
            </a:extLst>
          </a:blip>
          <a:srcRect r="7482"/>
          <a:stretch/>
        </p:blipFill>
        <p:spPr>
          <a:xfrm>
            <a:off x="5486137" y="1434518"/>
            <a:ext cx="3657863" cy="5293372"/>
          </a:xfrm>
          <a:prstGeom prst="rect">
            <a:avLst/>
          </a:prstGeom>
        </p:spPr>
      </p:pic>
      <p:sp>
        <p:nvSpPr>
          <p:cNvPr id="19" name="Rectangle 18">
            <a:extLst>
              <a:ext uri="{FF2B5EF4-FFF2-40B4-BE49-F238E27FC236}">
                <a16:creationId xmlns:a16="http://schemas.microsoft.com/office/drawing/2014/main" id="{189D545E-4C01-4457-86AC-B3CCE4A34C21}"/>
              </a:ext>
            </a:extLst>
          </p:cNvPr>
          <p:cNvSpPr/>
          <p:nvPr/>
        </p:nvSpPr>
        <p:spPr>
          <a:xfrm>
            <a:off x="0" y="-230614"/>
            <a:ext cx="9191733" cy="1665132"/>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8321AA-FDD6-46FB-8E3B-817E570DC0B3}"/>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A122943-A335-4CE1-8422-3933B6E0539B}"/>
              </a:ext>
            </a:extLst>
          </p:cNvPr>
          <p:cNvSpPr>
            <a:spLocks noGrp="1"/>
          </p:cNvSpPr>
          <p:nvPr>
            <p:ph type="body" sz="half" idx="2"/>
          </p:nvPr>
        </p:nvSpPr>
        <p:spPr>
          <a:xfrm>
            <a:off x="433768" y="2093000"/>
            <a:ext cx="5216142" cy="4186173"/>
          </a:xfrm>
        </p:spPr>
        <p:txBody>
          <a:bodyPr>
            <a:noAutofit/>
          </a:bodyPr>
          <a:lstStyle/>
          <a:p>
            <a:r>
              <a:rPr lang="en-US" sz="2800" dirty="0"/>
              <a:t>The rapid growth in adjacent jurisdictions impacts many Bellevue neighborhood areas.</a:t>
            </a:r>
          </a:p>
          <a:p>
            <a:endParaRPr lang="en-US" sz="2800" dirty="0"/>
          </a:p>
          <a:p>
            <a:r>
              <a:rPr lang="en-US" sz="2800" dirty="0"/>
              <a:t>This may be worth considering when sequencing the plans. </a:t>
            </a:r>
          </a:p>
          <a:p>
            <a:endParaRPr lang="en-US" sz="3000"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18</a:t>
            </a:fld>
            <a:endParaRPr lang="en-US" b="1" dirty="0">
              <a:solidFill>
                <a:schemeClr val="bg1"/>
              </a:solidFill>
            </a:endParaRPr>
          </a:p>
        </p:txBody>
      </p:sp>
      <p:sp>
        <p:nvSpPr>
          <p:cNvPr id="13" name="TextBox 12">
            <a:extLst>
              <a:ext uri="{FF2B5EF4-FFF2-40B4-BE49-F238E27FC236}">
                <a16:creationId xmlns:a16="http://schemas.microsoft.com/office/drawing/2014/main" id="{7263FAC5-7D43-459F-A01C-F5A4E29DCDA8}"/>
              </a:ext>
            </a:extLst>
          </p:cNvPr>
          <p:cNvSpPr txBox="1"/>
          <p:nvPr/>
        </p:nvSpPr>
        <p:spPr>
          <a:xfrm>
            <a:off x="0" y="398279"/>
            <a:ext cx="9144000" cy="769441"/>
          </a:xfrm>
          <a:prstGeom prst="rect">
            <a:avLst/>
          </a:prstGeom>
          <a:noFill/>
        </p:spPr>
        <p:txBody>
          <a:bodyPr wrap="square" rtlCol="0">
            <a:spAutoFit/>
          </a:bodyPr>
          <a:lstStyle/>
          <a:p>
            <a:pPr algn="ctr"/>
            <a:r>
              <a:rPr lang="en-US" sz="4400" b="1" cap="all" dirty="0">
                <a:solidFill>
                  <a:schemeClr val="bg1"/>
                </a:solidFill>
              </a:rPr>
              <a:t>Potential Additional Factor</a:t>
            </a:r>
            <a:endParaRPr lang="en-US" sz="4400" cap="all" dirty="0">
              <a:solidFill>
                <a:schemeClr val="bg1"/>
              </a:solidFill>
            </a:endParaRPr>
          </a:p>
        </p:txBody>
      </p:sp>
      <p:pic>
        <p:nvPicPr>
          <p:cNvPr id="16" name="Picture 15">
            <a:extLst>
              <a:ext uri="{FF2B5EF4-FFF2-40B4-BE49-F238E27FC236}">
                <a16:creationId xmlns:a16="http://schemas.microsoft.com/office/drawing/2014/main" id="{FA395B0E-77A0-4E5E-AFBC-9DA469D8F3FB}"/>
              </a:ext>
            </a:extLst>
          </p:cNvPr>
          <p:cNvPicPr/>
          <p:nvPr/>
        </p:nvPicPr>
        <p:blipFill rotWithShape="1">
          <a:blip r:embed="rId4">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18050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6552BF-9484-4417-B3FD-E3EB4AA388FF}"/>
              </a:ext>
            </a:extLst>
          </p:cNvPr>
          <p:cNvPicPr/>
          <p:nvPr/>
        </p:nvPicPr>
        <p:blipFill rotWithShape="1">
          <a:blip r:embed="rId3"/>
          <a:srcRect l="51517" t="11792" r="37174" b="4980"/>
          <a:stretch/>
        </p:blipFill>
        <p:spPr bwMode="auto">
          <a:xfrm>
            <a:off x="7903546" y="1434518"/>
            <a:ext cx="1778671" cy="5177523"/>
          </a:xfrm>
          <a:prstGeom prst="rect">
            <a:avLst/>
          </a:prstGeom>
          <a:ln>
            <a:noFill/>
          </a:ln>
          <a:effectLst>
            <a:softEdge rad="177800"/>
          </a:effectLst>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CA5A5024-E64C-4E99-BAEC-26FA7AEF73A2}"/>
              </a:ext>
            </a:extLst>
          </p:cNvPr>
          <p:cNvPicPr/>
          <p:nvPr/>
        </p:nvPicPr>
        <p:blipFill rotWithShape="1">
          <a:blip r:embed="rId4"/>
          <a:srcRect l="33648" t="16545" r="54136" b="4364"/>
          <a:stretch/>
        </p:blipFill>
        <p:spPr bwMode="auto">
          <a:xfrm>
            <a:off x="-302296" y="1383390"/>
            <a:ext cx="1704376" cy="5228651"/>
          </a:xfrm>
          <a:prstGeom prst="rect">
            <a:avLst/>
          </a:prstGeom>
          <a:ln>
            <a:noFill/>
          </a:ln>
          <a:effectLst>
            <a:softEdge rad="177800"/>
          </a:effectLst>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189D545E-4C01-4457-86AC-B3CCE4A34C21}"/>
              </a:ext>
            </a:extLst>
          </p:cNvPr>
          <p:cNvSpPr/>
          <p:nvPr/>
        </p:nvSpPr>
        <p:spPr>
          <a:xfrm>
            <a:off x="0" y="-230614"/>
            <a:ext cx="9191733" cy="1665132"/>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8321AA-FDD6-46FB-8E3B-817E570DC0B3}"/>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A122943-A335-4CE1-8422-3933B6E0539B}"/>
              </a:ext>
            </a:extLst>
          </p:cNvPr>
          <p:cNvSpPr>
            <a:spLocks noGrp="1"/>
          </p:cNvSpPr>
          <p:nvPr>
            <p:ph type="body" sz="half" idx="2"/>
          </p:nvPr>
        </p:nvSpPr>
        <p:spPr>
          <a:xfrm>
            <a:off x="1246442" y="1941756"/>
            <a:ext cx="6853645" cy="5539699"/>
          </a:xfrm>
        </p:spPr>
        <p:txBody>
          <a:bodyPr>
            <a:noAutofit/>
          </a:bodyPr>
          <a:lstStyle/>
          <a:p>
            <a:r>
              <a:rPr lang="en-US" sz="2800" dirty="0"/>
              <a:t>Neighborhood areas experiencing these impacts, particularly:</a:t>
            </a:r>
          </a:p>
          <a:p>
            <a:endParaRPr lang="en-US" sz="2800" dirty="0"/>
          </a:p>
          <a:p>
            <a:pPr marL="914400" lvl="1" indent="-457200">
              <a:buFont typeface="Arial" panose="020B0604020202020204" pitchFamily="34" charset="0"/>
              <a:buChar char="•"/>
            </a:pPr>
            <a:r>
              <a:rPr lang="en-US" sz="2800" dirty="0"/>
              <a:t>Northeast Bellevue, Crossroads</a:t>
            </a:r>
          </a:p>
          <a:p>
            <a:pPr lvl="1"/>
            <a:r>
              <a:rPr lang="en-US" sz="2800" dirty="0"/>
              <a:t>	(impacted by growth in Redmond)</a:t>
            </a:r>
          </a:p>
          <a:p>
            <a:pPr marL="914400" lvl="1" indent="-457200">
              <a:buFont typeface="Arial" panose="020B0604020202020204" pitchFamily="34" charset="0"/>
              <a:buChar char="•"/>
            </a:pPr>
            <a:r>
              <a:rPr lang="en-US" sz="2800" dirty="0"/>
              <a:t>Newport (impacted by growth in Newcastle)</a:t>
            </a:r>
          </a:p>
          <a:p>
            <a:endParaRPr lang="en-US" sz="3200" dirty="0"/>
          </a:p>
          <a:p>
            <a:endParaRPr lang="en-US" sz="3000"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19</a:t>
            </a:fld>
            <a:endParaRPr lang="en-US" b="1" dirty="0">
              <a:solidFill>
                <a:schemeClr val="bg1"/>
              </a:solidFill>
            </a:endParaRPr>
          </a:p>
        </p:txBody>
      </p:sp>
      <p:sp>
        <p:nvSpPr>
          <p:cNvPr id="13" name="TextBox 12">
            <a:extLst>
              <a:ext uri="{FF2B5EF4-FFF2-40B4-BE49-F238E27FC236}">
                <a16:creationId xmlns:a16="http://schemas.microsoft.com/office/drawing/2014/main" id="{7263FAC5-7D43-459F-A01C-F5A4E29DCDA8}"/>
              </a:ext>
            </a:extLst>
          </p:cNvPr>
          <p:cNvSpPr txBox="1"/>
          <p:nvPr/>
        </p:nvSpPr>
        <p:spPr>
          <a:xfrm>
            <a:off x="0" y="398279"/>
            <a:ext cx="9144000" cy="769441"/>
          </a:xfrm>
          <a:prstGeom prst="rect">
            <a:avLst/>
          </a:prstGeom>
          <a:noFill/>
        </p:spPr>
        <p:txBody>
          <a:bodyPr wrap="square" rtlCol="0">
            <a:spAutoFit/>
          </a:bodyPr>
          <a:lstStyle/>
          <a:p>
            <a:pPr algn="ctr"/>
            <a:r>
              <a:rPr lang="en-US" sz="4400" b="1" cap="all" dirty="0">
                <a:solidFill>
                  <a:schemeClr val="bg1"/>
                </a:solidFill>
              </a:rPr>
              <a:t>Potential Additional Factor</a:t>
            </a:r>
            <a:endParaRPr lang="en-US" sz="4400" cap="all" dirty="0">
              <a:solidFill>
                <a:schemeClr val="bg1"/>
              </a:solidFill>
            </a:endParaRPr>
          </a:p>
        </p:txBody>
      </p:sp>
      <p:pic>
        <p:nvPicPr>
          <p:cNvPr id="16" name="Picture 15">
            <a:extLst>
              <a:ext uri="{FF2B5EF4-FFF2-40B4-BE49-F238E27FC236}">
                <a16:creationId xmlns:a16="http://schemas.microsoft.com/office/drawing/2014/main" id="{FA395B0E-77A0-4E5E-AFBC-9DA469D8F3FB}"/>
              </a:ext>
            </a:extLst>
          </p:cNvPr>
          <p:cNvPicPr/>
          <p:nvPr/>
        </p:nvPicPr>
        <p:blipFill rotWithShape="1">
          <a:blip r:embed="rId5">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44301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5DE15E-D7A7-4D53-955F-2F9E1BF7DD6D}"/>
              </a:ext>
            </a:extLst>
          </p:cNvPr>
          <p:cNvPicPr>
            <a:picLocks noChangeAspect="1"/>
          </p:cNvPicPr>
          <p:nvPr/>
        </p:nvPicPr>
        <p:blipFill rotWithShape="1">
          <a:blip r:embed="rId3">
            <a:extLst>
              <a:ext uri="{28A0092B-C50C-407E-A947-70E740481C1C}">
                <a14:useLocalDpi xmlns:a14="http://schemas.microsoft.com/office/drawing/2010/main" val="0"/>
              </a:ext>
            </a:extLst>
          </a:blip>
          <a:srcRect l="29193" t="5165" r="27161" b="17020"/>
          <a:stretch/>
        </p:blipFill>
        <p:spPr>
          <a:xfrm>
            <a:off x="0" y="1612242"/>
            <a:ext cx="3550359" cy="4747254"/>
          </a:xfrm>
          <a:prstGeom prst="rect">
            <a:avLst/>
          </a:prstGeom>
        </p:spPr>
      </p:pic>
      <p:sp>
        <p:nvSpPr>
          <p:cNvPr id="20" name="Rectangle 19">
            <a:extLst>
              <a:ext uri="{FF2B5EF4-FFF2-40B4-BE49-F238E27FC236}">
                <a16:creationId xmlns:a16="http://schemas.microsoft.com/office/drawing/2014/main" id="{7AE01FC5-48A7-4284-B1FC-6B4E48D5C875}"/>
              </a:ext>
            </a:extLst>
          </p:cNvPr>
          <p:cNvSpPr/>
          <p:nvPr/>
        </p:nvSpPr>
        <p:spPr>
          <a:xfrm>
            <a:off x="0" y="0"/>
            <a:ext cx="9191733" cy="1541320"/>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Rectangle 18">
            <a:extLst>
              <a:ext uri="{FF2B5EF4-FFF2-40B4-BE49-F238E27FC236}">
                <a16:creationId xmlns:a16="http://schemas.microsoft.com/office/drawing/2014/main" id="{F45D914B-DD69-4ED2-B2FD-C51E37C6D236}"/>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sz="2800" b="1" smtClean="0">
                <a:solidFill>
                  <a:schemeClr val="bg1"/>
                </a:solidFill>
              </a:rPr>
              <a:t>2</a:t>
            </a:fld>
            <a:endParaRPr lang="en-US" sz="2800" b="1" dirty="0">
              <a:solidFill>
                <a:schemeClr val="bg1"/>
              </a:solidFill>
            </a:endParaRPr>
          </a:p>
        </p:txBody>
      </p:sp>
      <p:sp>
        <p:nvSpPr>
          <p:cNvPr id="14" name="TextBox 13">
            <a:extLst>
              <a:ext uri="{FF2B5EF4-FFF2-40B4-BE49-F238E27FC236}">
                <a16:creationId xmlns:a16="http://schemas.microsoft.com/office/drawing/2014/main" id="{E40ECE47-55C2-412F-B5BB-91223335037A}"/>
              </a:ext>
            </a:extLst>
          </p:cNvPr>
          <p:cNvSpPr txBox="1"/>
          <p:nvPr/>
        </p:nvSpPr>
        <p:spPr>
          <a:xfrm>
            <a:off x="0" y="239702"/>
            <a:ext cx="9191733" cy="1200329"/>
          </a:xfrm>
          <a:prstGeom prst="rect">
            <a:avLst/>
          </a:prstGeom>
          <a:noFill/>
        </p:spPr>
        <p:txBody>
          <a:bodyPr wrap="square" rtlCol="0">
            <a:spAutoFit/>
          </a:bodyPr>
          <a:lstStyle/>
          <a:p>
            <a:pPr algn="ctr"/>
            <a:r>
              <a:rPr lang="en-US" sz="4400" b="1" dirty="0">
                <a:solidFill>
                  <a:schemeClr val="bg1"/>
                </a:solidFill>
              </a:rPr>
              <a:t>PROCESS</a:t>
            </a:r>
          </a:p>
          <a:p>
            <a:endParaRPr lang="en-US" sz="2800" dirty="0">
              <a:solidFill>
                <a:schemeClr val="bg1"/>
              </a:solidFill>
            </a:endParaRPr>
          </a:p>
        </p:txBody>
      </p:sp>
      <p:pic>
        <p:nvPicPr>
          <p:cNvPr id="16" name="Picture 15">
            <a:extLst>
              <a:ext uri="{FF2B5EF4-FFF2-40B4-BE49-F238E27FC236}">
                <a16:creationId xmlns:a16="http://schemas.microsoft.com/office/drawing/2014/main" id="{7AAB9689-B68C-4498-98D8-46104A59002A}"/>
              </a:ext>
            </a:extLst>
          </p:cNvPr>
          <p:cNvPicPr/>
          <p:nvPr/>
        </p:nvPicPr>
        <p:blipFill rotWithShape="1">
          <a:blip r:embed="rId4">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2EDAD541-78B2-4F78-8CC4-36A92C11490B}"/>
              </a:ext>
            </a:extLst>
          </p:cNvPr>
          <p:cNvSpPr>
            <a:spLocks noGrp="1"/>
          </p:cNvSpPr>
          <p:nvPr>
            <p:ph type="body" sz="half" idx="2"/>
          </p:nvPr>
        </p:nvSpPr>
        <p:spPr>
          <a:xfrm>
            <a:off x="3550359" y="1947518"/>
            <a:ext cx="5540355" cy="4358101"/>
          </a:xfrm>
        </p:spPr>
        <p:txBody>
          <a:bodyPr>
            <a:normAutofit/>
          </a:bodyPr>
          <a:lstStyle/>
          <a:p>
            <a:r>
              <a:rPr lang="en-US" sz="2800" dirty="0"/>
              <a:t>Bellevue is a city of diverse neighborhoods, each with its own unique and distinct character.</a:t>
            </a:r>
          </a:p>
          <a:p>
            <a:endParaRPr lang="en-US" sz="2800" dirty="0"/>
          </a:p>
          <a:p>
            <a:r>
              <a:rPr lang="en-US" sz="2800" dirty="0"/>
              <a:t>Neighborhoods have a prominent place in the Comprehensive Plan:</a:t>
            </a:r>
          </a:p>
          <a:p>
            <a:pPr lvl="0"/>
            <a:r>
              <a:rPr lang="en-US" sz="2800" dirty="0"/>
              <a:t>	-Neighborhoods Element</a:t>
            </a:r>
          </a:p>
          <a:p>
            <a:pPr lvl="0"/>
            <a:r>
              <a:rPr lang="en-US" sz="2800" dirty="0"/>
              <a:t>	-Subarea Plans</a:t>
            </a:r>
          </a:p>
          <a:p>
            <a:endParaRPr lang="en-US" sz="2800" dirty="0"/>
          </a:p>
        </p:txBody>
      </p:sp>
    </p:spTree>
    <p:extLst>
      <p:ext uri="{BB962C8B-B14F-4D97-AF65-F5344CB8AC3E}">
        <p14:creationId xmlns:p14="http://schemas.microsoft.com/office/powerpoint/2010/main" val="2884989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3F7E6F-96D6-48C3-8878-7D2E4912FB74}"/>
              </a:ext>
            </a:extLst>
          </p:cNvPr>
          <p:cNvSpPr/>
          <p:nvPr/>
        </p:nvSpPr>
        <p:spPr>
          <a:xfrm>
            <a:off x="0" y="-230615"/>
            <a:ext cx="9191733" cy="1709801"/>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B9BDA9-AE1D-4C8C-8188-95394AD69F71}"/>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20</a:t>
            </a:fld>
            <a:endParaRPr lang="en-US" b="1" dirty="0">
              <a:solidFill>
                <a:schemeClr val="bg1"/>
              </a:solidFill>
            </a:endParaRPr>
          </a:p>
        </p:txBody>
      </p:sp>
      <p:sp>
        <p:nvSpPr>
          <p:cNvPr id="13" name="TextBox 12">
            <a:extLst>
              <a:ext uri="{FF2B5EF4-FFF2-40B4-BE49-F238E27FC236}">
                <a16:creationId xmlns:a16="http://schemas.microsoft.com/office/drawing/2014/main" id="{7263FAC5-7D43-459F-A01C-F5A4E29DCDA8}"/>
              </a:ext>
            </a:extLst>
          </p:cNvPr>
          <p:cNvSpPr txBox="1"/>
          <p:nvPr/>
        </p:nvSpPr>
        <p:spPr>
          <a:xfrm>
            <a:off x="0" y="335252"/>
            <a:ext cx="9144000" cy="769441"/>
          </a:xfrm>
          <a:prstGeom prst="rect">
            <a:avLst/>
          </a:prstGeom>
          <a:noFill/>
        </p:spPr>
        <p:txBody>
          <a:bodyPr wrap="square" rtlCol="0">
            <a:spAutoFit/>
          </a:bodyPr>
          <a:lstStyle/>
          <a:p>
            <a:pPr algn="ctr"/>
            <a:r>
              <a:rPr lang="en-US" sz="4400" b="1" cap="all" dirty="0">
                <a:solidFill>
                  <a:schemeClr val="bg1"/>
                </a:solidFill>
              </a:rPr>
              <a:t>Option 1 - </a:t>
            </a:r>
            <a:r>
              <a:rPr lang="en-US" sz="4400" b="1" cap="all" dirty="0" err="1">
                <a:solidFill>
                  <a:schemeClr val="bg1"/>
                </a:solidFill>
              </a:rPr>
              <a:t>ACTion</a:t>
            </a:r>
            <a:endParaRPr lang="en-US" sz="4400" cap="all" dirty="0">
              <a:solidFill>
                <a:schemeClr val="bg1"/>
              </a:solidFill>
            </a:endParaRPr>
          </a:p>
        </p:txBody>
      </p:sp>
      <p:pic>
        <p:nvPicPr>
          <p:cNvPr id="12" name="Picture 11">
            <a:extLst>
              <a:ext uri="{FF2B5EF4-FFF2-40B4-BE49-F238E27FC236}">
                <a16:creationId xmlns:a16="http://schemas.microsoft.com/office/drawing/2014/main" id="{F9BCC165-ACF3-44FA-B688-5CD9C9751983}"/>
              </a:ext>
            </a:extLst>
          </p:cNvPr>
          <p:cNvPicPr/>
          <p:nvPr/>
        </p:nvPicPr>
        <p:blipFill rotWithShape="1">
          <a:blip r:embed="rId3">
            <a:extLst>
              <a:ext uri="{28A0092B-C50C-407E-A947-70E740481C1C}">
                <a14:useLocalDpi xmlns:a14="http://schemas.microsoft.com/office/drawing/2010/main" val="0"/>
              </a:ext>
            </a:extLst>
          </a:blip>
          <a:srcRect l="37322" t="48404" r="34681" b="49787"/>
          <a:stretch/>
        </p:blipFill>
        <p:spPr bwMode="auto">
          <a:xfrm>
            <a:off x="0" y="1319094"/>
            <a:ext cx="9173282" cy="336964"/>
          </a:xfrm>
          <a:prstGeom prst="rect">
            <a:avLst/>
          </a:prstGeom>
          <a:ln>
            <a:noFill/>
          </a:ln>
          <a:effectLst/>
          <a:extLst>
            <a:ext uri="{53640926-AAD7-44D8-BBD7-CCE9431645EC}">
              <a14:shadowObscured xmlns:a14="http://schemas.microsoft.com/office/drawing/2010/main"/>
            </a:ext>
          </a:extLst>
        </p:spPr>
      </p:pic>
      <p:sp>
        <p:nvSpPr>
          <p:cNvPr id="10" name="Text Placeholder 3">
            <a:extLst>
              <a:ext uri="{FF2B5EF4-FFF2-40B4-BE49-F238E27FC236}">
                <a16:creationId xmlns:a16="http://schemas.microsoft.com/office/drawing/2014/main" id="{3189272A-7EF6-43F6-B099-57260FAE5205}"/>
              </a:ext>
            </a:extLst>
          </p:cNvPr>
          <p:cNvSpPr>
            <a:spLocks noGrp="1"/>
          </p:cNvSpPr>
          <p:nvPr>
            <p:ph type="body" sz="half" idx="2"/>
          </p:nvPr>
        </p:nvSpPr>
        <p:spPr>
          <a:xfrm>
            <a:off x="304399" y="2192553"/>
            <a:ext cx="8582934" cy="4148527"/>
          </a:xfrm>
        </p:spPr>
        <p:txBody>
          <a:bodyPr>
            <a:noAutofit/>
          </a:bodyPr>
          <a:lstStyle/>
          <a:p>
            <a:r>
              <a:rPr lang="en-US" sz="2800" dirty="0"/>
              <a:t>Initiate comprehensive plan amendments for preparation of the:</a:t>
            </a:r>
          </a:p>
          <a:p>
            <a:pPr marL="571500" indent="-571500">
              <a:buFont typeface="Arial" panose="020B0604020202020204" pitchFamily="34" charset="0"/>
              <a:buChar char="•"/>
            </a:pPr>
            <a:r>
              <a:rPr lang="en-US" sz="2800" dirty="0"/>
              <a:t>Northwest Bellevue and Crossroads neighborhood area plans in 2018/2019, and</a:t>
            </a:r>
          </a:p>
          <a:p>
            <a:pPr marL="571500" indent="-571500">
              <a:buFont typeface="Arial" panose="020B0604020202020204" pitchFamily="34" charset="0"/>
              <a:buChar char="•"/>
            </a:pPr>
            <a:r>
              <a:rPr lang="en-US" sz="2800" dirty="0"/>
              <a:t>Lake Hills and West Lake Sammamish neighborhood area plans in 2019/2020.</a:t>
            </a:r>
            <a:endParaRPr lang="en-US" sz="2800" spc="-100" dirty="0"/>
          </a:p>
          <a:p>
            <a:pPr marL="457200" indent="-457200">
              <a:buFont typeface="Arial" panose="020B0604020202020204" pitchFamily="34" charset="0"/>
              <a:buChar char="•"/>
            </a:pPr>
            <a:endParaRPr lang="en-US" sz="3200" spc="-100" dirty="0"/>
          </a:p>
          <a:p>
            <a:pPr marL="914400" lvl="1" indent="-457200">
              <a:buFont typeface="Calibri" panose="020F0502020204030204" pitchFamily="34" charset="0"/>
              <a:buChar char="−"/>
            </a:pPr>
            <a:endParaRPr lang="en-US" sz="3000" dirty="0"/>
          </a:p>
        </p:txBody>
      </p:sp>
    </p:spTree>
    <p:extLst>
      <p:ext uri="{BB962C8B-B14F-4D97-AF65-F5344CB8AC3E}">
        <p14:creationId xmlns:p14="http://schemas.microsoft.com/office/powerpoint/2010/main" val="2502955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3F7E6F-96D6-48C3-8878-7D2E4912FB74}"/>
              </a:ext>
            </a:extLst>
          </p:cNvPr>
          <p:cNvSpPr/>
          <p:nvPr/>
        </p:nvSpPr>
        <p:spPr>
          <a:xfrm>
            <a:off x="0" y="-230615"/>
            <a:ext cx="9191733" cy="1709801"/>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B9BDA9-AE1D-4C8C-8188-95394AD69F71}"/>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21</a:t>
            </a:fld>
            <a:endParaRPr lang="en-US" b="1" dirty="0">
              <a:solidFill>
                <a:schemeClr val="bg1"/>
              </a:solidFill>
            </a:endParaRPr>
          </a:p>
        </p:txBody>
      </p:sp>
      <p:sp>
        <p:nvSpPr>
          <p:cNvPr id="13" name="TextBox 12">
            <a:extLst>
              <a:ext uri="{FF2B5EF4-FFF2-40B4-BE49-F238E27FC236}">
                <a16:creationId xmlns:a16="http://schemas.microsoft.com/office/drawing/2014/main" id="{7263FAC5-7D43-459F-A01C-F5A4E29DCDA8}"/>
              </a:ext>
            </a:extLst>
          </p:cNvPr>
          <p:cNvSpPr txBox="1"/>
          <p:nvPr/>
        </p:nvSpPr>
        <p:spPr>
          <a:xfrm>
            <a:off x="0" y="335252"/>
            <a:ext cx="9144000" cy="769441"/>
          </a:xfrm>
          <a:prstGeom prst="rect">
            <a:avLst/>
          </a:prstGeom>
          <a:noFill/>
        </p:spPr>
        <p:txBody>
          <a:bodyPr wrap="square" rtlCol="0">
            <a:spAutoFit/>
          </a:bodyPr>
          <a:lstStyle/>
          <a:p>
            <a:pPr algn="ctr"/>
            <a:r>
              <a:rPr lang="en-US" sz="4400" b="1" cap="all" dirty="0">
                <a:solidFill>
                  <a:schemeClr val="bg1"/>
                </a:solidFill>
              </a:rPr>
              <a:t>Option 2 - action</a:t>
            </a:r>
            <a:endParaRPr lang="en-US" sz="4400" cap="all" dirty="0">
              <a:solidFill>
                <a:schemeClr val="bg1"/>
              </a:solidFill>
            </a:endParaRPr>
          </a:p>
        </p:txBody>
      </p:sp>
      <p:pic>
        <p:nvPicPr>
          <p:cNvPr id="12" name="Picture 11">
            <a:extLst>
              <a:ext uri="{FF2B5EF4-FFF2-40B4-BE49-F238E27FC236}">
                <a16:creationId xmlns:a16="http://schemas.microsoft.com/office/drawing/2014/main" id="{F9BCC165-ACF3-44FA-B688-5CD9C9751983}"/>
              </a:ext>
            </a:extLst>
          </p:cNvPr>
          <p:cNvPicPr/>
          <p:nvPr/>
        </p:nvPicPr>
        <p:blipFill rotWithShape="1">
          <a:blip r:embed="rId3">
            <a:extLst>
              <a:ext uri="{28A0092B-C50C-407E-A947-70E740481C1C}">
                <a14:useLocalDpi xmlns:a14="http://schemas.microsoft.com/office/drawing/2010/main" val="0"/>
              </a:ext>
            </a:extLst>
          </a:blip>
          <a:srcRect l="37322" t="48404" r="34681" b="49787"/>
          <a:stretch/>
        </p:blipFill>
        <p:spPr bwMode="auto">
          <a:xfrm>
            <a:off x="0" y="1319094"/>
            <a:ext cx="9173282" cy="336964"/>
          </a:xfrm>
          <a:prstGeom prst="rect">
            <a:avLst/>
          </a:prstGeom>
          <a:ln>
            <a:noFill/>
          </a:ln>
          <a:effectLst/>
          <a:extLst>
            <a:ext uri="{53640926-AAD7-44D8-BBD7-CCE9431645EC}">
              <a14:shadowObscured xmlns:a14="http://schemas.microsoft.com/office/drawing/2010/main"/>
            </a:ext>
          </a:extLst>
        </p:spPr>
      </p:pic>
      <p:sp>
        <p:nvSpPr>
          <p:cNvPr id="10" name="Text Placeholder 3">
            <a:extLst>
              <a:ext uri="{FF2B5EF4-FFF2-40B4-BE49-F238E27FC236}">
                <a16:creationId xmlns:a16="http://schemas.microsoft.com/office/drawing/2014/main" id="{3189272A-7EF6-43F6-B099-57260FAE5205}"/>
              </a:ext>
            </a:extLst>
          </p:cNvPr>
          <p:cNvSpPr>
            <a:spLocks noGrp="1"/>
          </p:cNvSpPr>
          <p:nvPr>
            <p:ph type="body" sz="half" idx="2"/>
          </p:nvPr>
        </p:nvSpPr>
        <p:spPr>
          <a:xfrm>
            <a:off x="304399" y="2192553"/>
            <a:ext cx="8582934" cy="4148527"/>
          </a:xfrm>
        </p:spPr>
        <p:txBody>
          <a:bodyPr>
            <a:noAutofit/>
          </a:bodyPr>
          <a:lstStyle/>
          <a:p>
            <a:r>
              <a:rPr lang="en-US" sz="2800" dirty="0"/>
              <a:t>Initiate comprehensive plan amendments for preparation of the:</a:t>
            </a:r>
          </a:p>
          <a:p>
            <a:pPr marL="571500" indent="-571500">
              <a:buFont typeface="Arial" panose="020B0604020202020204" pitchFamily="34" charset="0"/>
              <a:buChar char="•"/>
            </a:pPr>
            <a:r>
              <a:rPr lang="en-US" sz="2800" dirty="0"/>
              <a:t>Northwest Bellevue and Crossroads neighborhood area plans in 2018/2019, and</a:t>
            </a:r>
          </a:p>
          <a:p>
            <a:pPr marL="571500" indent="-571500">
              <a:buFont typeface="Arial" panose="020B0604020202020204" pitchFamily="34" charset="0"/>
              <a:buChar char="•"/>
            </a:pPr>
            <a:r>
              <a:rPr lang="en-US" sz="2800" spc="-100" dirty="0"/>
              <a:t>Direct staff to return in 2019 with updated ranking information incl. growth from surrounding cities for Council to consider before initiating 2019/2020 plans.</a:t>
            </a:r>
          </a:p>
          <a:p>
            <a:pPr marL="457200" indent="-457200">
              <a:buFont typeface="Arial" panose="020B0604020202020204" pitchFamily="34" charset="0"/>
              <a:buChar char="•"/>
            </a:pPr>
            <a:endParaRPr lang="en-US" sz="3200" spc="-100" dirty="0"/>
          </a:p>
          <a:p>
            <a:pPr marL="914400" lvl="1" indent="-457200">
              <a:buFont typeface="Calibri" panose="020F0502020204030204" pitchFamily="34" charset="0"/>
              <a:buChar char="−"/>
            </a:pPr>
            <a:endParaRPr lang="en-US" sz="3000" dirty="0"/>
          </a:p>
        </p:txBody>
      </p:sp>
    </p:spTree>
    <p:extLst>
      <p:ext uri="{BB962C8B-B14F-4D97-AF65-F5344CB8AC3E}">
        <p14:creationId xmlns:p14="http://schemas.microsoft.com/office/powerpoint/2010/main" val="4145071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3F7E6F-96D6-48C3-8878-7D2E4912FB74}"/>
              </a:ext>
            </a:extLst>
          </p:cNvPr>
          <p:cNvSpPr/>
          <p:nvPr/>
        </p:nvSpPr>
        <p:spPr>
          <a:xfrm>
            <a:off x="0" y="-230615"/>
            <a:ext cx="9191733" cy="1709801"/>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B9BDA9-AE1D-4C8C-8188-95394AD69F71}"/>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22</a:t>
            </a:fld>
            <a:endParaRPr lang="en-US" b="1" dirty="0">
              <a:solidFill>
                <a:schemeClr val="bg1"/>
              </a:solidFill>
            </a:endParaRPr>
          </a:p>
        </p:txBody>
      </p:sp>
      <p:sp>
        <p:nvSpPr>
          <p:cNvPr id="13" name="TextBox 12">
            <a:extLst>
              <a:ext uri="{FF2B5EF4-FFF2-40B4-BE49-F238E27FC236}">
                <a16:creationId xmlns:a16="http://schemas.microsoft.com/office/drawing/2014/main" id="{7263FAC5-7D43-459F-A01C-F5A4E29DCDA8}"/>
              </a:ext>
            </a:extLst>
          </p:cNvPr>
          <p:cNvSpPr txBox="1"/>
          <p:nvPr/>
        </p:nvSpPr>
        <p:spPr>
          <a:xfrm>
            <a:off x="0" y="335252"/>
            <a:ext cx="9144000" cy="769441"/>
          </a:xfrm>
          <a:prstGeom prst="rect">
            <a:avLst/>
          </a:prstGeom>
          <a:noFill/>
        </p:spPr>
        <p:txBody>
          <a:bodyPr wrap="square" rtlCol="0">
            <a:spAutoFit/>
          </a:bodyPr>
          <a:lstStyle/>
          <a:p>
            <a:pPr algn="ctr"/>
            <a:r>
              <a:rPr lang="en-US" sz="4400" b="1" cap="all" dirty="0" err="1">
                <a:solidFill>
                  <a:schemeClr val="bg1"/>
                </a:solidFill>
              </a:rPr>
              <a:t>REcommendation</a:t>
            </a:r>
            <a:endParaRPr lang="en-US" sz="4400" cap="all" dirty="0">
              <a:solidFill>
                <a:schemeClr val="bg1"/>
              </a:solidFill>
            </a:endParaRPr>
          </a:p>
        </p:txBody>
      </p:sp>
      <p:pic>
        <p:nvPicPr>
          <p:cNvPr id="12" name="Picture 11">
            <a:extLst>
              <a:ext uri="{FF2B5EF4-FFF2-40B4-BE49-F238E27FC236}">
                <a16:creationId xmlns:a16="http://schemas.microsoft.com/office/drawing/2014/main" id="{F9BCC165-ACF3-44FA-B688-5CD9C9751983}"/>
              </a:ext>
            </a:extLst>
          </p:cNvPr>
          <p:cNvPicPr/>
          <p:nvPr/>
        </p:nvPicPr>
        <p:blipFill rotWithShape="1">
          <a:blip r:embed="rId3">
            <a:extLst>
              <a:ext uri="{28A0092B-C50C-407E-A947-70E740481C1C}">
                <a14:useLocalDpi xmlns:a14="http://schemas.microsoft.com/office/drawing/2010/main" val="0"/>
              </a:ext>
            </a:extLst>
          </a:blip>
          <a:srcRect l="37322" t="48404" r="34681" b="49787"/>
          <a:stretch/>
        </p:blipFill>
        <p:spPr bwMode="auto">
          <a:xfrm>
            <a:off x="0" y="1319094"/>
            <a:ext cx="9173282" cy="336964"/>
          </a:xfrm>
          <a:prstGeom prst="rect">
            <a:avLst/>
          </a:prstGeom>
          <a:ln>
            <a:noFill/>
          </a:ln>
          <a:effectLst/>
          <a:extLst>
            <a:ext uri="{53640926-AAD7-44D8-BBD7-CCE9431645EC}">
              <a14:shadowObscured xmlns:a14="http://schemas.microsoft.com/office/drawing/2010/main"/>
            </a:ext>
          </a:extLst>
        </p:spPr>
      </p:pic>
      <p:sp>
        <p:nvSpPr>
          <p:cNvPr id="10" name="Text Placeholder 3">
            <a:extLst>
              <a:ext uri="{FF2B5EF4-FFF2-40B4-BE49-F238E27FC236}">
                <a16:creationId xmlns:a16="http://schemas.microsoft.com/office/drawing/2014/main" id="{3189272A-7EF6-43F6-B099-57260FAE5205}"/>
              </a:ext>
            </a:extLst>
          </p:cNvPr>
          <p:cNvSpPr>
            <a:spLocks noGrp="1"/>
          </p:cNvSpPr>
          <p:nvPr>
            <p:ph type="body" sz="half" idx="2"/>
          </p:nvPr>
        </p:nvSpPr>
        <p:spPr>
          <a:xfrm>
            <a:off x="304399" y="2192553"/>
            <a:ext cx="8582934" cy="4148527"/>
          </a:xfrm>
        </p:spPr>
        <p:txBody>
          <a:bodyPr>
            <a:noAutofit/>
          </a:bodyPr>
          <a:lstStyle/>
          <a:p>
            <a:r>
              <a:rPr lang="en-US" sz="2800" spc="-100" dirty="0"/>
              <a:t>Option 1 – Initiate plan amendments for 4 neighborhood area plans.</a:t>
            </a:r>
          </a:p>
          <a:p>
            <a:endParaRPr lang="en-US" sz="2800" spc="-100" dirty="0"/>
          </a:p>
          <a:p>
            <a:r>
              <a:rPr lang="en-US" sz="2800" spc="-100" dirty="0"/>
              <a:t>2018/2019:  Northwest Bellevue and Crossroads</a:t>
            </a:r>
          </a:p>
          <a:p>
            <a:endParaRPr lang="en-US" sz="2800" spc="-100" dirty="0"/>
          </a:p>
          <a:p>
            <a:r>
              <a:rPr lang="en-US" sz="2800" spc="-100" dirty="0"/>
              <a:t>2019/2020: Lake Hills and West Lake Sammamish</a:t>
            </a:r>
          </a:p>
          <a:p>
            <a:endParaRPr lang="en-US" sz="2800" spc="-100" dirty="0"/>
          </a:p>
          <a:p>
            <a:endParaRPr lang="en-US" sz="2800" spc="-100" dirty="0"/>
          </a:p>
          <a:p>
            <a:pPr marL="457200" indent="-457200">
              <a:buFont typeface="Arial" panose="020B0604020202020204" pitchFamily="34" charset="0"/>
              <a:buChar char="•"/>
            </a:pPr>
            <a:endParaRPr lang="en-US" sz="3200" spc="-100" dirty="0"/>
          </a:p>
          <a:p>
            <a:pPr marL="914400" lvl="1" indent="-457200">
              <a:buFont typeface="Calibri" panose="020F0502020204030204" pitchFamily="34" charset="0"/>
              <a:buChar char="−"/>
            </a:pPr>
            <a:endParaRPr lang="en-US" sz="3000" dirty="0"/>
          </a:p>
        </p:txBody>
      </p:sp>
    </p:spTree>
    <p:extLst>
      <p:ext uri="{BB962C8B-B14F-4D97-AF65-F5344CB8AC3E}">
        <p14:creationId xmlns:p14="http://schemas.microsoft.com/office/powerpoint/2010/main" val="1818987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98C5B-F0B0-4B97-8323-E518E591B851}"/>
              </a:ext>
            </a:extLst>
          </p:cNvPr>
          <p:cNvPicPr>
            <a:picLocks noChangeAspect="1"/>
          </p:cNvPicPr>
          <p:nvPr/>
        </p:nvPicPr>
        <p:blipFill rotWithShape="1">
          <a:blip r:embed="rId3">
            <a:extLst>
              <a:ext uri="{28A0092B-C50C-407E-A947-70E740481C1C}">
                <a14:useLocalDpi xmlns:a14="http://schemas.microsoft.com/office/drawing/2010/main" val="0"/>
              </a:ext>
            </a:extLst>
          </a:blip>
          <a:srcRect l="9914" t="22899" r="23451" b="22940"/>
          <a:stretch/>
        </p:blipFill>
        <p:spPr>
          <a:xfrm>
            <a:off x="0" y="1409948"/>
            <a:ext cx="9156032" cy="4948165"/>
          </a:xfrm>
          <a:prstGeom prst="rect">
            <a:avLst/>
          </a:prstGeom>
        </p:spPr>
      </p:pic>
      <p:pic>
        <p:nvPicPr>
          <p:cNvPr id="12" name="Picture 11">
            <a:extLst>
              <a:ext uri="{FF2B5EF4-FFF2-40B4-BE49-F238E27FC236}">
                <a16:creationId xmlns:a16="http://schemas.microsoft.com/office/drawing/2014/main" id="{48947C7A-B867-42B9-A87E-F47097C48A39}"/>
              </a:ext>
            </a:extLst>
          </p:cNvPr>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7322" t="39631" r="34681" b="48362"/>
          <a:stretch/>
        </p:blipFill>
        <p:spPr bwMode="auto">
          <a:xfrm>
            <a:off x="-1" y="-20463"/>
            <a:ext cx="9191733" cy="2402716"/>
          </a:xfrm>
          <a:prstGeom prst="rect">
            <a:avLst/>
          </a:prstGeom>
          <a:ln>
            <a:noFill/>
          </a:ln>
          <a:effectLst/>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ECADDEE-BCCD-4A6A-93E6-847EB4B27967}"/>
              </a:ext>
            </a:extLst>
          </p:cNvPr>
          <p:cNvSpPr/>
          <p:nvPr userDrawn="1"/>
        </p:nvSpPr>
        <p:spPr>
          <a:xfrm>
            <a:off x="0" y="6323855"/>
            <a:ext cx="9144000" cy="534145"/>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7198D477-B868-44D4-9939-057E0375A05F}"/>
              </a:ext>
            </a:extLst>
          </p:cNvPr>
          <p:cNvSpPr>
            <a:spLocks noGrp="1"/>
          </p:cNvSpPr>
          <p:nvPr>
            <p:ph type="sldNum" sz="quarter" idx="12"/>
          </p:nvPr>
        </p:nvSpPr>
        <p:spPr>
          <a:xfrm>
            <a:off x="6457950" y="6358113"/>
            <a:ext cx="2057400" cy="365125"/>
          </a:xfrm>
        </p:spPr>
        <p:txBody>
          <a:bodyPr/>
          <a:lstStyle/>
          <a:p>
            <a:fld id="{17BACF22-AF52-4DF7-B9ED-78BD8B66998B}" type="slidenum">
              <a:rPr lang="en-US" smtClean="0">
                <a:solidFill>
                  <a:schemeClr val="bg1"/>
                </a:solidFill>
              </a:rPr>
              <a:t>23</a:t>
            </a:fld>
            <a:endParaRPr lang="en-US" dirty="0">
              <a:solidFill>
                <a:schemeClr val="bg1"/>
              </a:solidFill>
            </a:endParaRPr>
          </a:p>
        </p:txBody>
      </p:sp>
      <p:sp>
        <p:nvSpPr>
          <p:cNvPr id="7" name="TextBox 6">
            <a:extLst>
              <a:ext uri="{FF2B5EF4-FFF2-40B4-BE49-F238E27FC236}">
                <a16:creationId xmlns:a16="http://schemas.microsoft.com/office/drawing/2014/main" id="{4E67B522-4B93-49BF-8476-6491A8527A09}"/>
              </a:ext>
            </a:extLst>
          </p:cNvPr>
          <p:cNvSpPr txBox="1"/>
          <p:nvPr/>
        </p:nvSpPr>
        <p:spPr>
          <a:xfrm>
            <a:off x="0" y="-20463"/>
            <a:ext cx="4530056" cy="2185214"/>
          </a:xfrm>
          <a:prstGeom prst="rect">
            <a:avLst/>
          </a:prstGeom>
          <a:noFill/>
        </p:spPr>
        <p:txBody>
          <a:bodyPr wrap="square" rtlCol="0">
            <a:spAutoFit/>
          </a:bodyPr>
          <a:lstStyle/>
          <a:p>
            <a:endParaRPr lang="en-US" sz="4000" b="1" dirty="0">
              <a:solidFill>
                <a:schemeClr val="bg1"/>
              </a:solidFill>
            </a:endParaRPr>
          </a:p>
          <a:p>
            <a:pPr>
              <a:lnSpc>
                <a:spcPct val="90000"/>
              </a:lnSpc>
            </a:pPr>
            <a:endParaRPr lang="en-US" sz="4000" b="1" dirty="0">
              <a:solidFill>
                <a:schemeClr val="bg1"/>
              </a:solidFill>
            </a:endParaRPr>
          </a:p>
          <a:p>
            <a:pPr>
              <a:lnSpc>
                <a:spcPct val="90000"/>
              </a:lnSpc>
            </a:pPr>
            <a:endParaRPr lang="en-US" sz="4000" b="1" dirty="0">
              <a:solidFill>
                <a:schemeClr val="bg1"/>
              </a:solidFill>
            </a:endParaRPr>
          </a:p>
          <a:p>
            <a:pPr algn="r"/>
            <a:endParaRPr lang="en-US" sz="2400" dirty="0">
              <a:solidFill>
                <a:schemeClr val="bg1"/>
              </a:solidFill>
            </a:endParaRPr>
          </a:p>
        </p:txBody>
      </p:sp>
      <p:sp>
        <p:nvSpPr>
          <p:cNvPr id="14" name="Rectangle 13">
            <a:extLst>
              <a:ext uri="{FF2B5EF4-FFF2-40B4-BE49-F238E27FC236}">
                <a16:creationId xmlns:a16="http://schemas.microsoft.com/office/drawing/2014/main" id="{D5BAE3E2-9A13-4E27-85B8-6525B0C4EC60}"/>
              </a:ext>
            </a:extLst>
          </p:cNvPr>
          <p:cNvSpPr/>
          <p:nvPr/>
        </p:nvSpPr>
        <p:spPr>
          <a:xfrm>
            <a:off x="-2" y="-35219"/>
            <a:ext cx="9191733" cy="2086605"/>
          </a:xfrm>
          <a:prstGeom prst="rect">
            <a:avLst/>
          </a:prstGeom>
          <a:solidFill>
            <a:srgbClr val="008B8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5DDB8AB-BC41-4199-93D6-9684C25999B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712413" y="402337"/>
            <a:ext cx="3635286" cy="1557115"/>
          </a:xfrm>
          <a:prstGeom prst="rect">
            <a:avLst/>
          </a:prstGeom>
        </p:spPr>
      </p:pic>
      <p:sp>
        <p:nvSpPr>
          <p:cNvPr id="16" name="Rectangle 15">
            <a:extLst>
              <a:ext uri="{FF2B5EF4-FFF2-40B4-BE49-F238E27FC236}">
                <a16:creationId xmlns:a16="http://schemas.microsoft.com/office/drawing/2014/main" id="{9C51E503-049E-41BD-A8D3-946EB63B33AA}"/>
              </a:ext>
            </a:extLst>
          </p:cNvPr>
          <p:cNvSpPr/>
          <p:nvPr/>
        </p:nvSpPr>
        <p:spPr>
          <a:xfrm>
            <a:off x="-23867" y="2362003"/>
            <a:ext cx="9191733" cy="3961852"/>
          </a:xfrm>
          <a:prstGeom prst="rect">
            <a:avLst/>
          </a:prstGeom>
          <a:solidFill>
            <a:srgbClr val="008B8B">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PLAN SEQUENCING</a:t>
            </a:r>
          </a:p>
          <a:p>
            <a:pPr algn="ctr"/>
            <a:endParaRPr lang="en-US" sz="2000" dirty="0">
              <a:solidFill>
                <a:schemeClr val="bg1"/>
              </a:solidFill>
            </a:endParaRPr>
          </a:p>
          <a:p>
            <a:pPr algn="ctr"/>
            <a:r>
              <a:rPr lang="en-US" sz="3600" dirty="0">
                <a:solidFill>
                  <a:schemeClr val="bg1"/>
                </a:solidFill>
              </a:rPr>
              <a:t>Mac Cummins</a:t>
            </a:r>
          </a:p>
          <a:p>
            <a:pPr algn="ctr"/>
            <a:r>
              <a:rPr lang="en-US" sz="3600" dirty="0">
                <a:solidFill>
                  <a:schemeClr val="bg1"/>
                </a:solidFill>
              </a:rPr>
              <a:t>Terry Cullen</a:t>
            </a:r>
          </a:p>
          <a:p>
            <a:pPr algn="ctr"/>
            <a:endParaRPr lang="en-US" sz="3600" dirty="0">
              <a:solidFill>
                <a:schemeClr val="bg1"/>
              </a:solidFill>
            </a:endParaRPr>
          </a:p>
          <a:p>
            <a:pPr algn="ctr"/>
            <a:r>
              <a:rPr lang="en-US" sz="3600" dirty="0">
                <a:solidFill>
                  <a:schemeClr val="bg1"/>
                </a:solidFill>
              </a:rPr>
              <a:t>August 6, 2018</a:t>
            </a:r>
          </a:p>
        </p:txBody>
      </p:sp>
    </p:spTree>
    <p:extLst>
      <p:ext uri="{BB962C8B-B14F-4D97-AF65-F5344CB8AC3E}">
        <p14:creationId xmlns:p14="http://schemas.microsoft.com/office/powerpoint/2010/main" val="1151450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AE01FC5-48A7-4284-B1FC-6B4E48D5C875}"/>
              </a:ext>
            </a:extLst>
          </p:cNvPr>
          <p:cNvSpPr/>
          <p:nvPr/>
        </p:nvSpPr>
        <p:spPr>
          <a:xfrm>
            <a:off x="0" y="0"/>
            <a:ext cx="9191733" cy="1541320"/>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5D914B-DD69-4ED2-B2FD-C51E37C6D236}"/>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3</a:t>
            </a:fld>
            <a:endParaRPr lang="en-US" b="1" dirty="0">
              <a:solidFill>
                <a:schemeClr val="bg1"/>
              </a:solidFill>
            </a:endParaRPr>
          </a:p>
        </p:txBody>
      </p:sp>
      <p:pic>
        <p:nvPicPr>
          <p:cNvPr id="16" name="Picture 15">
            <a:extLst>
              <a:ext uri="{FF2B5EF4-FFF2-40B4-BE49-F238E27FC236}">
                <a16:creationId xmlns:a16="http://schemas.microsoft.com/office/drawing/2014/main" id="{7AAB9689-B68C-4498-98D8-46104A59002A}"/>
              </a:ext>
            </a:extLst>
          </p:cNvPr>
          <p:cNvPicPr/>
          <p:nvPr/>
        </p:nvPicPr>
        <p:blipFill rotWithShape="1">
          <a:blip r:embed="rId3">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2EDAD541-78B2-4F78-8CC4-36A92C11490B}"/>
              </a:ext>
            </a:extLst>
          </p:cNvPr>
          <p:cNvSpPr>
            <a:spLocks noGrp="1"/>
          </p:cNvSpPr>
          <p:nvPr>
            <p:ph type="body" sz="half" idx="2"/>
          </p:nvPr>
        </p:nvSpPr>
        <p:spPr>
          <a:xfrm>
            <a:off x="3521679" y="2316384"/>
            <a:ext cx="5550705" cy="4541616"/>
          </a:xfrm>
        </p:spPr>
        <p:txBody>
          <a:bodyPr>
            <a:normAutofit/>
          </a:bodyPr>
          <a:lstStyle/>
          <a:p>
            <a:r>
              <a:rPr lang="en-US" sz="2800" b="1" dirty="0"/>
              <a:t>Neighborhood plans will be:</a:t>
            </a:r>
            <a:endParaRPr lang="en-US" sz="2800" dirty="0"/>
          </a:p>
          <a:p>
            <a:pPr marL="285750" indent="-285750">
              <a:buFont typeface="Arial" panose="020B0604020202020204" pitchFamily="34" charset="0"/>
              <a:buChar char="•"/>
            </a:pPr>
            <a:r>
              <a:rPr lang="en-US" sz="2800" dirty="0"/>
              <a:t>Based on the Comprehensive Plan</a:t>
            </a:r>
          </a:p>
          <a:p>
            <a:pPr marL="285750" indent="-285750">
              <a:buFont typeface="Arial" panose="020B0604020202020204" pitchFamily="34" charset="0"/>
              <a:buChar char="•"/>
            </a:pPr>
            <a:r>
              <a:rPr lang="en-US" sz="2800" dirty="0"/>
              <a:t>Strategic and action-focused</a:t>
            </a:r>
          </a:p>
          <a:p>
            <a:pPr marL="285750" indent="-285750">
              <a:buFont typeface="Arial" panose="020B0604020202020204" pitchFamily="34" charset="0"/>
              <a:buChar char="•"/>
            </a:pPr>
            <a:r>
              <a:rPr lang="en-US" sz="2800" dirty="0"/>
              <a:t>A ground-up community process</a:t>
            </a:r>
          </a:p>
          <a:p>
            <a:r>
              <a:rPr lang="en-US" sz="2800" dirty="0"/>
              <a:t> </a:t>
            </a:r>
          </a:p>
          <a:p>
            <a:endParaRPr lang="en-US" dirty="0"/>
          </a:p>
        </p:txBody>
      </p:sp>
      <p:pic>
        <p:nvPicPr>
          <p:cNvPr id="4" name="Picture 3">
            <a:extLst>
              <a:ext uri="{FF2B5EF4-FFF2-40B4-BE49-F238E27FC236}">
                <a16:creationId xmlns:a16="http://schemas.microsoft.com/office/drawing/2014/main" id="{81E5AF92-E095-42AB-AB6C-2A13239402F1}"/>
              </a:ext>
            </a:extLst>
          </p:cNvPr>
          <p:cNvPicPr>
            <a:picLocks noChangeAspect="1"/>
          </p:cNvPicPr>
          <p:nvPr/>
        </p:nvPicPr>
        <p:blipFill rotWithShape="1">
          <a:blip r:embed="rId4">
            <a:extLst>
              <a:ext uri="{28A0092B-C50C-407E-A947-70E740481C1C}">
                <a14:useLocalDpi xmlns:a14="http://schemas.microsoft.com/office/drawing/2010/main" val="0"/>
              </a:ext>
            </a:extLst>
          </a:blip>
          <a:srcRect l="-3464" r="3418"/>
          <a:stretch/>
        </p:blipFill>
        <p:spPr>
          <a:xfrm>
            <a:off x="-121920" y="1647669"/>
            <a:ext cx="3521679" cy="4693411"/>
          </a:xfrm>
          <a:prstGeom prst="rect">
            <a:avLst/>
          </a:prstGeom>
        </p:spPr>
      </p:pic>
      <p:sp>
        <p:nvSpPr>
          <p:cNvPr id="9" name="TextBox 8">
            <a:extLst>
              <a:ext uri="{FF2B5EF4-FFF2-40B4-BE49-F238E27FC236}">
                <a16:creationId xmlns:a16="http://schemas.microsoft.com/office/drawing/2014/main" id="{86BF71E8-8A00-451A-B5D4-E04CBA6C8960}"/>
              </a:ext>
            </a:extLst>
          </p:cNvPr>
          <p:cNvSpPr txBox="1"/>
          <p:nvPr/>
        </p:nvSpPr>
        <p:spPr>
          <a:xfrm>
            <a:off x="0" y="239702"/>
            <a:ext cx="9191733" cy="1200329"/>
          </a:xfrm>
          <a:prstGeom prst="rect">
            <a:avLst/>
          </a:prstGeom>
          <a:noFill/>
        </p:spPr>
        <p:txBody>
          <a:bodyPr wrap="square" rtlCol="0">
            <a:spAutoFit/>
          </a:bodyPr>
          <a:lstStyle/>
          <a:p>
            <a:pPr algn="ctr"/>
            <a:r>
              <a:rPr lang="en-US" sz="4400" b="1" dirty="0">
                <a:solidFill>
                  <a:schemeClr val="bg1"/>
                </a:solidFill>
              </a:rPr>
              <a:t>PROCESS</a:t>
            </a:r>
          </a:p>
          <a:p>
            <a:endParaRPr lang="en-US" sz="2800" dirty="0">
              <a:solidFill>
                <a:schemeClr val="bg1"/>
              </a:solidFill>
            </a:endParaRPr>
          </a:p>
        </p:txBody>
      </p:sp>
    </p:spTree>
    <p:extLst>
      <p:ext uri="{BB962C8B-B14F-4D97-AF65-F5344CB8AC3E}">
        <p14:creationId xmlns:p14="http://schemas.microsoft.com/office/powerpoint/2010/main" val="3189389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701771-70E1-4688-B8DD-C58F496D90C4}"/>
              </a:ext>
            </a:extLst>
          </p:cNvPr>
          <p:cNvPicPr>
            <a:picLocks noChangeAspect="1"/>
          </p:cNvPicPr>
          <p:nvPr/>
        </p:nvPicPr>
        <p:blipFill rotWithShape="1">
          <a:blip r:embed="rId3">
            <a:extLst>
              <a:ext uri="{28A0092B-C50C-407E-A947-70E740481C1C}">
                <a14:useLocalDpi xmlns:a14="http://schemas.microsoft.com/office/drawing/2010/main" val="0"/>
              </a:ext>
            </a:extLst>
          </a:blip>
          <a:srcRect l="17250" r="28889"/>
          <a:stretch/>
        </p:blipFill>
        <p:spPr>
          <a:xfrm>
            <a:off x="0" y="1643729"/>
            <a:ext cx="3917619" cy="4849145"/>
          </a:xfrm>
          <a:prstGeom prst="rect">
            <a:avLst/>
          </a:prstGeom>
        </p:spPr>
      </p:pic>
      <p:sp>
        <p:nvSpPr>
          <p:cNvPr id="20" name="Rectangle 19">
            <a:extLst>
              <a:ext uri="{FF2B5EF4-FFF2-40B4-BE49-F238E27FC236}">
                <a16:creationId xmlns:a16="http://schemas.microsoft.com/office/drawing/2014/main" id="{7AE01FC5-48A7-4284-B1FC-6B4E48D5C875}"/>
              </a:ext>
            </a:extLst>
          </p:cNvPr>
          <p:cNvSpPr/>
          <p:nvPr/>
        </p:nvSpPr>
        <p:spPr>
          <a:xfrm>
            <a:off x="0" y="0"/>
            <a:ext cx="9191733" cy="1541320"/>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5D914B-DD69-4ED2-B2FD-C51E37C6D236}"/>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4</a:t>
            </a:fld>
            <a:endParaRPr lang="en-US" b="1" dirty="0">
              <a:solidFill>
                <a:schemeClr val="bg1"/>
              </a:solidFill>
            </a:endParaRPr>
          </a:p>
        </p:txBody>
      </p:sp>
      <p:sp>
        <p:nvSpPr>
          <p:cNvPr id="14" name="TextBox 13">
            <a:extLst>
              <a:ext uri="{FF2B5EF4-FFF2-40B4-BE49-F238E27FC236}">
                <a16:creationId xmlns:a16="http://schemas.microsoft.com/office/drawing/2014/main" id="{E40ECE47-55C2-412F-B5BB-91223335037A}"/>
              </a:ext>
            </a:extLst>
          </p:cNvPr>
          <p:cNvSpPr txBox="1"/>
          <p:nvPr/>
        </p:nvSpPr>
        <p:spPr>
          <a:xfrm>
            <a:off x="0" y="239702"/>
            <a:ext cx="9191733" cy="1446550"/>
          </a:xfrm>
          <a:prstGeom prst="rect">
            <a:avLst/>
          </a:prstGeom>
          <a:noFill/>
        </p:spPr>
        <p:txBody>
          <a:bodyPr wrap="square" rtlCol="0">
            <a:spAutoFit/>
          </a:bodyPr>
          <a:lstStyle/>
          <a:p>
            <a:pPr algn="ctr"/>
            <a:r>
              <a:rPr lang="en-US" sz="4400" b="1" dirty="0">
                <a:solidFill>
                  <a:schemeClr val="bg1"/>
                </a:solidFill>
              </a:rPr>
              <a:t>PROCESS</a:t>
            </a:r>
          </a:p>
          <a:p>
            <a:endParaRPr lang="en-US" sz="4400" dirty="0">
              <a:solidFill>
                <a:schemeClr val="bg1"/>
              </a:solidFill>
            </a:endParaRPr>
          </a:p>
        </p:txBody>
      </p:sp>
      <p:pic>
        <p:nvPicPr>
          <p:cNvPr id="16" name="Picture 15">
            <a:extLst>
              <a:ext uri="{FF2B5EF4-FFF2-40B4-BE49-F238E27FC236}">
                <a16:creationId xmlns:a16="http://schemas.microsoft.com/office/drawing/2014/main" id="{7AAB9689-B68C-4498-98D8-46104A59002A}"/>
              </a:ext>
            </a:extLst>
          </p:cNvPr>
          <p:cNvPicPr/>
          <p:nvPr/>
        </p:nvPicPr>
        <p:blipFill rotWithShape="1">
          <a:blip r:embed="rId4">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2EDAD541-78B2-4F78-8CC4-36A92C11490B}"/>
              </a:ext>
            </a:extLst>
          </p:cNvPr>
          <p:cNvSpPr>
            <a:spLocks noGrp="1"/>
          </p:cNvSpPr>
          <p:nvPr>
            <p:ph type="body" sz="half" idx="2"/>
          </p:nvPr>
        </p:nvSpPr>
        <p:spPr>
          <a:xfrm>
            <a:off x="4181367" y="1693115"/>
            <a:ext cx="4781908" cy="4148527"/>
          </a:xfrm>
        </p:spPr>
        <p:txBody>
          <a:bodyPr>
            <a:normAutofit fontScale="92500"/>
          </a:bodyPr>
          <a:lstStyle/>
          <a:p>
            <a:endParaRPr lang="en-US" sz="2800" dirty="0"/>
          </a:p>
          <a:p>
            <a:r>
              <a:rPr lang="en-US" sz="2800" dirty="0"/>
              <a:t>Throughout the process, residents will partner with the City to:</a:t>
            </a:r>
          </a:p>
          <a:p>
            <a:endParaRPr lang="en-US" sz="2800" dirty="0"/>
          </a:p>
          <a:p>
            <a:pPr lvl="0"/>
            <a:r>
              <a:rPr lang="en-US" sz="2800" dirty="0"/>
              <a:t>-Identify the unique and distinct character of their neighborhoods</a:t>
            </a:r>
          </a:p>
          <a:p>
            <a:pPr lvl="0"/>
            <a:endParaRPr lang="en-US" sz="2800" dirty="0"/>
          </a:p>
          <a:p>
            <a:pPr lvl="0"/>
            <a:r>
              <a:rPr lang="en-US" sz="2800" dirty="0"/>
              <a:t>-Envision and plan for their future</a:t>
            </a:r>
          </a:p>
          <a:p>
            <a:endParaRPr lang="en-US" dirty="0"/>
          </a:p>
        </p:txBody>
      </p:sp>
    </p:spTree>
    <p:extLst>
      <p:ext uri="{BB962C8B-B14F-4D97-AF65-F5344CB8AC3E}">
        <p14:creationId xmlns:p14="http://schemas.microsoft.com/office/powerpoint/2010/main" val="1715565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60FA96-89C9-4F6F-8546-96E375AF89F0}"/>
              </a:ext>
            </a:extLst>
          </p:cNvPr>
          <p:cNvSpPr>
            <a:spLocks noGrp="1"/>
          </p:cNvSpPr>
          <p:nvPr>
            <p:ph type="sldNum" sz="quarter" idx="12"/>
          </p:nvPr>
        </p:nvSpPr>
        <p:spPr/>
        <p:txBody>
          <a:bodyPr/>
          <a:lstStyle/>
          <a:p>
            <a:fld id="{17BACF22-AF52-4DF7-B9ED-78BD8B66998B}" type="slidenum">
              <a:rPr lang="en-US" smtClean="0"/>
              <a:t>5</a:t>
            </a:fld>
            <a:endParaRPr lang="en-US"/>
          </a:p>
        </p:txBody>
      </p:sp>
      <p:graphicFrame>
        <p:nvGraphicFramePr>
          <p:cNvPr id="3" name="Object 2">
            <a:extLst>
              <a:ext uri="{FF2B5EF4-FFF2-40B4-BE49-F238E27FC236}">
                <a16:creationId xmlns:a16="http://schemas.microsoft.com/office/drawing/2014/main" id="{3C73E6BA-5953-4F5B-AE72-18703B7B93BD}"/>
              </a:ext>
            </a:extLst>
          </p:cNvPr>
          <p:cNvGraphicFramePr>
            <a:graphicFrameLocks noChangeAspect="1"/>
          </p:cNvGraphicFramePr>
          <p:nvPr>
            <p:extLst>
              <p:ext uri="{D42A27DB-BD31-4B8C-83A1-F6EECF244321}">
                <p14:modId xmlns:p14="http://schemas.microsoft.com/office/powerpoint/2010/main" val="59182730"/>
              </p:ext>
            </p:extLst>
          </p:nvPr>
        </p:nvGraphicFramePr>
        <p:xfrm>
          <a:off x="1" y="0"/>
          <a:ext cx="9144000" cy="6857999"/>
        </p:xfrm>
        <a:graphic>
          <a:graphicData uri="http://schemas.openxmlformats.org/presentationml/2006/ole">
            <mc:AlternateContent xmlns:mc="http://schemas.openxmlformats.org/markup-compatibility/2006">
              <mc:Choice xmlns:v="urn:schemas-microsoft-com:vml" Requires="v">
                <p:oleObj spid="_x0000_s1046" name="Acrobat Document" r:id="rId4" imgW="6034979" imgH="4663440" progId="AcroExch.Document.DC">
                  <p:embed/>
                </p:oleObj>
              </mc:Choice>
              <mc:Fallback>
                <p:oleObj name="Acrobat Document" r:id="rId4" imgW="6034979" imgH="4663440" progId="AcroExch.Document.DC">
                  <p:embed/>
                  <p:pic>
                    <p:nvPicPr>
                      <p:cNvPr id="0" name=""/>
                      <p:cNvPicPr/>
                      <p:nvPr/>
                    </p:nvPicPr>
                    <p:blipFill>
                      <a:blip r:embed="rId5"/>
                      <a:stretch>
                        <a:fillRect/>
                      </a:stretch>
                    </p:blipFill>
                    <p:spPr>
                      <a:xfrm>
                        <a:off x="1" y="0"/>
                        <a:ext cx="9144000" cy="6857999"/>
                      </a:xfrm>
                      <a:prstGeom prst="rect">
                        <a:avLst/>
                      </a:prstGeom>
                    </p:spPr>
                  </p:pic>
                </p:oleObj>
              </mc:Fallback>
            </mc:AlternateContent>
          </a:graphicData>
        </a:graphic>
      </p:graphicFrame>
    </p:spTree>
    <p:extLst>
      <p:ext uri="{BB962C8B-B14F-4D97-AF65-F5344CB8AC3E}">
        <p14:creationId xmlns:p14="http://schemas.microsoft.com/office/powerpoint/2010/main" val="3099480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834F21-208C-4FE5-BE65-B3CC881BDF44}"/>
              </a:ext>
            </a:extLst>
          </p:cNvPr>
          <p:cNvPicPr>
            <a:picLocks noChangeAspect="1"/>
          </p:cNvPicPr>
          <p:nvPr/>
        </p:nvPicPr>
        <p:blipFill rotWithShape="1">
          <a:blip r:embed="rId3">
            <a:extLst>
              <a:ext uri="{28A0092B-C50C-407E-A947-70E740481C1C}">
                <a14:useLocalDpi xmlns:a14="http://schemas.microsoft.com/office/drawing/2010/main" val="0"/>
              </a:ext>
            </a:extLst>
          </a:blip>
          <a:srcRect l="9644" t="34675" r="6865" b="19858"/>
          <a:stretch/>
        </p:blipFill>
        <p:spPr>
          <a:xfrm rot="5400000">
            <a:off x="-603791" y="2403552"/>
            <a:ext cx="4858966" cy="3424365"/>
          </a:xfrm>
          <a:prstGeom prst="rect">
            <a:avLst/>
          </a:prstGeom>
        </p:spPr>
      </p:pic>
      <p:sp>
        <p:nvSpPr>
          <p:cNvPr id="20" name="Rectangle 19">
            <a:extLst>
              <a:ext uri="{FF2B5EF4-FFF2-40B4-BE49-F238E27FC236}">
                <a16:creationId xmlns:a16="http://schemas.microsoft.com/office/drawing/2014/main" id="{7AE01FC5-48A7-4284-B1FC-6B4E48D5C875}"/>
              </a:ext>
            </a:extLst>
          </p:cNvPr>
          <p:cNvSpPr/>
          <p:nvPr/>
        </p:nvSpPr>
        <p:spPr>
          <a:xfrm>
            <a:off x="0" y="0"/>
            <a:ext cx="9191733" cy="1541320"/>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5D914B-DD69-4ED2-B2FD-C51E37C6D236}"/>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6</a:t>
            </a:fld>
            <a:endParaRPr lang="en-US" b="1" dirty="0">
              <a:solidFill>
                <a:schemeClr val="bg1"/>
              </a:solidFill>
            </a:endParaRPr>
          </a:p>
        </p:txBody>
      </p:sp>
      <p:sp>
        <p:nvSpPr>
          <p:cNvPr id="14" name="TextBox 13">
            <a:extLst>
              <a:ext uri="{FF2B5EF4-FFF2-40B4-BE49-F238E27FC236}">
                <a16:creationId xmlns:a16="http://schemas.microsoft.com/office/drawing/2014/main" id="{E40ECE47-55C2-412F-B5BB-91223335037A}"/>
              </a:ext>
            </a:extLst>
          </p:cNvPr>
          <p:cNvSpPr txBox="1"/>
          <p:nvPr/>
        </p:nvSpPr>
        <p:spPr>
          <a:xfrm>
            <a:off x="0" y="239702"/>
            <a:ext cx="9191733" cy="1446550"/>
          </a:xfrm>
          <a:prstGeom prst="rect">
            <a:avLst/>
          </a:prstGeom>
          <a:noFill/>
        </p:spPr>
        <p:txBody>
          <a:bodyPr wrap="square" rtlCol="0">
            <a:spAutoFit/>
          </a:bodyPr>
          <a:lstStyle/>
          <a:p>
            <a:pPr algn="ctr"/>
            <a:r>
              <a:rPr lang="en-US" sz="4400" b="1" dirty="0">
                <a:solidFill>
                  <a:schemeClr val="bg1"/>
                </a:solidFill>
              </a:rPr>
              <a:t>PROCESS</a:t>
            </a:r>
          </a:p>
          <a:p>
            <a:endParaRPr lang="en-US" sz="4400" dirty="0">
              <a:solidFill>
                <a:schemeClr val="bg1"/>
              </a:solidFill>
            </a:endParaRPr>
          </a:p>
        </p:txBody>
      </p:sp>
      <p:pic>
        <p:nvPicPr>
          <p:cNvPr id="16" name="Picture 15">
            <a:extLst>
              <a:ext uri="{FF2B5EF4-FFF2-40B4-BE49-F238E27FC236}">
                <a16:creationId xmlns:a16="http://schemas.microsoft.com/office/drawing/2014/main" id="{7AAB9689-B68C-4498-98D8-46104A59002A}"/>
              </a:ext>
            </a:extLst>
          </p:cNvPr>
          <p:cNvPicPr/>
          <p:nvPr/>
        </p:nvPicPr>
        <p:blipFill rotWithShape="1">
          <a:blip r:embed="rId4">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2EDAD541-78B2-4F78-8CC4-36A92C11490B}"/>
              </a:ext>
            </a:extLst>
          </p:cNvPr>
          <p:cNvSpPr>
            <a:spLocks noGrp="1"/>
          </p:cNvSpPr>
          <p:nvPr>
            <p:ph type="body" sz="half" idx="2"/>
          </p:nvPr>
        </p:nvSpPr>
        <p:spPr>
          <a:xfrm>
            <a:off x="3537875" y="1939402"/>
            <a:ext cx="5635407" cy="4148527"/>
          </a:xfrm>
        </p:spPr>
        <p:txBody>
          <a:bodyPr>
            <a:normAutofit/>
          </a:bodyPr>
          <a:lstStyle/>
          <a:p>
            <a:r>
              <a:rPr lang="en-US" sz="2800" dirty="0"/>
              <a:t>Each Neighborhood Area Plan will include:</a:t>
            </a:r>
          </a:p>
          <a:p>
            <a:r>
              <a:rPr lang="en-US" sz="2800" dirty="0"/>
              <a:t>-A community profile</a:t>
            </a:r>
          </a:p>
          <a:p>
            <a:r>
              <a:rPr lang="en-US" sz="2800" dirty="0"/>
              <a:t>-A neighborhood opportunities map</a:t>
            </a:r>
          </a:p>
          <a:p>
            <a:r>
              <a:rPr lang="en-US" sz="2800" dirty="0"/>
              <a:t>-Its relationship to the larger Comprehensive Plan</a:t>
            </a:r>
          </a:p>
          <a:p>
            <a:r>
              <a:rPr lang="en-US" sz="2800" dirty="0"/>
              <a:t>-Vision, goals and strategies</a:t>
            </a:r>
          </a:p>
          <a:p>
            <a:endParaRPr lang="en-US" dirty="0"/>
          </a:p>
        </p:txBody>
      </p:sp>
    </p:spTree>
    <p:extLst>
      <p:ext uri="{BB962C8B-B14F-4D97-AF65-F5344CB8AC3E}">
        <p14:creationId xmlns:p14="http://schemas.microsoft.com/office/powerpoint/2010/main" val="2223973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0F25F7-5116-4DEF-BBFA-A06D12E61DE9}"/>
              </a:ext>
            </a:extLst>
          </p:cNvPr>
          <p:cNvPicPr>
            <a:picLocks noChangeAspect="1"/>
          </p:cNvPicPr>
          <p:nvPr/>
        </p:nvPicPr>
        <p:blipFill rotWithShape="1">
          <a:blip r:embed="rId3">
            <a:extLst>
              <a:ext uri="{28A0092B-C50C-407E-A947-70E740481C1C}">
                <a14:useLocalDpi xmlns:a14="http://schemas.microsoft.com/office/drawing/2010/main" val="0"/>
              </a:ext>
            </a:extLst>
          </a:blip>
          <a:srcRect l="31345" t="15145" r="25754"/>
          <a:stretch/>
        </p:blipFill>
        <p:spPr>
          <a:xfrm>
            <a:off x="-1" y="1623016"/>
            <a:ext cx="3621733" cy="4775727"/>
          </a:xfrm>
          <a:prstGeom prst="rect">
            <a:avLst/>
          </a:prstGeom>
        </p:spPr>
      </p:pic>
      <p:sp>
        <p:nvSpPr>
          <p:cNvPr id="20" name="Rectangle 19">
            <a:extLst>
              <a:ext uri="{FF2B5EF4-FFF2-40B4-BE49-F238E27FC236}">
                <a16:creationId xmlns:a16="http://schemas.microsoft.com/office/drawing/2014/main" id="{7AE01FC5-48A7-4284-B1FC-6B4E48D5C875}"/>
              </a:ext>
            </a:extLst>
          </p:cNvPr>
          <p:cNvSpPr/>
          <p:nvPr/>
        </p:nvSpPr>
        <p:spPr>
          <a:xfrm>
            <a:off x="0" y="0"/>
            <a:ext cx="9191733" cy="1541320"/>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5D914B-DD69-4ED2-B2FD-C51E37C6D236}"/>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7</a:t>
            </a:fld>
            <a:endParaRPr lang="en-US" b="1" dirty="0">
              <a:solidFill>
                <a:schemeClr val="bg1"/>
              </a:solidFill>
            </a:endParaRPr>
          </a:p>
        </p:txBody>
      </p:sp>
      <p:sp>
        <p:nvSpPr>
          <p:cNvPr id="14" name="TextBox 13">
            <a:extLst>
              <a:ext uri="{FF2B5EF4-FFF2-40B4-BE49-F238E27FC236}">
                <a16:creationId xmlns:a16="http://schemas.microsoft.com/office/drawing/2014/main" id="{E40ECE47-55C2-412F-B5BB-91223335037A}"/>
              </a:ext>
            </a:extLst>
          </p:cNvPr>
          <p:cNvSpPr txBox="1"/>
          <p:nvPr/>
        </p:nvSpPr>
        <p:spPr>
          <a:xfrm>
            <a:off x="-47733" y="244191"/>
            <a:ext cx="9191733" cy="1446550"/>
          </a:xfrm>
          <a:prstGeom prst="rect">
            <a:avLst/>
          </a:prstGeom>
          <a:noFill/>
        </p:spPr>
        <p:txBody>
          <a:bodyPr wrap="square" rtlCol="0">
            <a:spAutoFit/>
          </a:bodyPr>
          <a:lstStyle/>
          <a:p>
            <a:pPr algn="ctr"/>
            <a:r>
              <a:rPr lang="en-US" sz="4400" b="1" dirty="0">
                <a:solidFill>
                  <a:schemeClr val="bg1"/>
                </a:solidFill>
              </a:rPr>
              <a:t>TENETS</a:t>
            </a:r>
          </a:p>
          <a:p>
            <a:endParaRPr lang="en-US" sz="4400" dirty="0">
              <a:solidFill>
                <a:schemeClr val="bg1"/>
              </a:solidFill>
            </a:endParaRPr>
          </a:p>
        </p:txBody>
      </p:sp>
      <p:pic>
        <p:nvPicPr>
          <p:cNvPr id="16" name="Picture 15">
            <a:extLst>
              <a:ext uri="{FF2B5EF4-FFF2-40B4-BE49-F238E27FC236}">
                <a16:creationId xmlns:a16="http://schemas.microsoft.com/office/drawing/2014/main" id="{7AAB9689-B68C-4498-98D8-46104A59002A}"/>
              </a:ext>
            </a:extLst>
          </p:cNvPr>
          <p:cNvPicPr/>
          <p:nvPr/>
        </p:nvPicPr>
        <p:blipFill rotWithShape="1">
          <a:blip r:embed="rId4">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2EDAD541-78B2-4F78-8CC4-36A92C11490B}"/>
              </a:ext>
            </a:extLst>
          </p:cNvPr>
          <p:cNvSpPr>
            <a:spLocks noGrp="1"/>
          </p:cNvSpPr>
          <p:nvPr>
            <p:ph type="body" sz="half" idx="2"/>
          </p:nvPr>
        </p:nvSpPr>
        <p:spPr>
          <a:xfrm>
            <a:off x="3640184" y="1623017"/>
            <a:ext cx="5848255" cy="4693411"/>
          </a:xfrm>
        </p:spPr>
        <p:txBody>
          <a:bodyPr>
            <a:noAutofit/>
          </a:bodyPr>
          <a:lstStyle/>
          <a:p>
            <a:pPr>
              <a:lnSpc>
                <a:spcPct val="100000"/>
              </a:lnSpc>
              <a:spcBef>
                <a:spcPts val="0"/>
              </a:spcBef>
            </a:pPr>
            <a:endParaRPr lang="en-US" sz="2800" dirty="0"/>
          </a:p>
          <a:p>
            <a:pPr marL="457200" indent="-457200">
              <a:lnSpc>
                <a:spcPct val="100000"/>
              </a:lnSpc>
              <a:spcBef>
                <a:spcPts val="0"/>
              </a:spcBef>
              <a:buFont typeface="Arial" panose="020B0604020202020204" pitchFamily="34" charset="0"/>
              <a:buChar char="•"/>
            </a:pPr>
            <a:r>
              <a:rPr lang="en-US" sz="2800" dirty="0"/>
              <a:t>Be on the ground, in the neighborhoods.</a:t>
            </a:r>
          </a:p>
          <a:p>
            <a:pPr marL="457200" indent="-457200">
              <a:lnSpc>
                <a:spcPct val="100000"/>
              </a:lnSpc>
              <a:spcBef>
                <a:spcPts val="0"/>
              </a:spcBef>
              <a:buFont typeface="Arial" panose="020B0604020202020204" pitchFamily="34" charset="0"/>
              <a:buChar char="•"/>
            </a:pPr>
            <a:r>
              <a:rPr lang="en-US" sz="2800" dirty="0"/>
              <a:t>Listen to the community.</a:t>
            </a:r>
          </a:p>
          <a:p>
            <a:pPr marL="457200" indent="-457200">
              <a:lnSpc>
                <a:spcPct val="100000"/>
              </a:lnSpc>
              <a:spcBef>
                <a:spcPts val="0"/>
              </a:spcBef>
              <a:buFont typeface="Arial" panose="020B0604020202020204" pitchFamily="34" charset="0"/>
              <a:buChar char="•"/>
            </a:pPr>
            <a:r>
              <a:rPr lang="en-US" sz="2800" dirty="0"/>
              <a:t>Have a conversation with the community.</a:t>
            </a:r>
          </a:p>
          <a:p>
            <a:pPr marL="457200" indent="-457200">
              <a:lnSpc>
                <a:spcPct val="100000"/>
              </a:lnSpc>
              <a:spcBef>
                <a:spcPts val="0"/>
              </a:spcBef>
              <a:buFont typeface="Arial" panose="020B0604020202020204" pitchFamily="34" charset="0"/>
              <a:buChar char="•"/>
            </a:pPr>
            <a:r>
              <a:rPr lang="en-US" sz="2800" dirty="0"/>
              <a:t>Understand the community.</a:t>
            </a:r>
          </a:p>
          <a:p>
            <a:pPr marL="457200" indent="-457200">
              <a:lnSpc>
                <a:spcPct val="100000"/>
              </a:lnSpc>
              <a:spcBef>
                <a:spcPts val="0"/>
              </a:spcBef>
              <a:buFont typeface="Arial" panose="020B0604020202020204" pitchFamily="34" charset="0"/>
              <a:buChar char="•"/>
            </a:pPr>
            <a:r>
              <a:rPr lang="en-US" sz="2800" dirty="0"/>
              <a:t>Organic and home grown is important.</a:t>
            </a:r>
          </a:p>
          <a:p>
            <a:pPr>
              <a:lnSpc>
                <a:spcPct val="100000"/>
              </a:lnSpc>
              <a:spcBef>
                <a:spcPts val="0"/>
              </a:spcBef>
            </a:pPr>
            <a:endParaRPr lang="en-US" sz="2800" dirty="0"/>
          </a:p>
        </p:txBody>
      </p:sp>
    </p:spTree>
    <p:extLst>
      <p:ext uri="{BB962C8B-B14F-4D97-AF65-F5344CB8AC3E}">
        <p14:creationId xmlns:p14="http://schemas.microsoft.com/office/powerpoint/2010/main" val="2018756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9E1EF2-84C7-4042-8F1A-3A643572781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1433" r="25823"/>
          <a:stretch/>
        </p:blipFill>
        <p:spPr>
          <a:xfrm>
            <a:off x="-18451" y="1613978"/>
            <a:ext cx="3431099" cy="4878897"/>
          </a:xfrm>
          <a:prstGeom prst="rect">
            <a:avLst/>
          </a:prstGeom>
        </p:spPr>
      </p:pic>
      <p:sp>
        <p:nvSpPr>
          <p:cNvPr id="20" name="Rectangle 19">
            <a:extLst>
              <a:ext uri="{FF2B5EF4-FFF2-40B4-BE49-F238E27FC236}">
                <a16:creationId xmlns:a16="http://schemas.microsoft.com/office/drawing/2014/main" id="{7AE01FC5-48A7-4284-B1FC-6B4E48D5C875}"/>
              </a:ext>
            </a:extLst>
          </p:cNvPr>
          <p:cNvSpPr/>
          <p:nvPr/>
        </p:nvSpPr>
        <p:spPr>
          <a:xfrm>
            <a:off x="0" y="0"/>
            <a:ext cx="9191733" cy="1541320"/>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5D914B-DD69-4ED2-B2FD-C51E37C6D236}"/>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8</a:t>
            </a:fld>
            <a:endParaRPr lang="en-US" b="1" dirty="0">
              <a:solidFill>
                <a:schemeClr val="bg1"/>
              </a:solidFill>
            </a:endParaRPr>
          </a:p>
        </p:txBody>
      </p:sp>
      <p:sp>
        <p:nvSpPr>
          <p:cNvPr id="14" name="TextBox 13">
            <a:extLst>
              <a:ext uri="{FF2B5EF4-FFF2-40B4-BE49-F238E27FC236}">
                <a16:creationId xmlns:a16="http://schemas.microsoft.com/office/drawing/2014/main" id="{E40ECE47-55C2-412F-B5BB-91223335037A}"/>
              </a:ext>
            </a:extLst>
          </p:cNvPr>
          <p:cNvSpPr txBox="1"/>
          <p:nvPr/>
        </p:nvSpPr>
        <p:spPr>
          <a:xfrm>
            <a:off x="0" y="239702"/>
            <a:ext cx="9191733" cy="1446550"/>
          </a:xfrm>
          <a:prstGeom prst="rect">
            <a:avLst/>
          </a:prstGeom>
          <a:noFill/>
        </p:spPr>
        <p:txBody>
          <a:bodyPr wrap="square" rtlCol="0">
            <a:spAutoFit/>
          </a:bodyPr>
          <a:lstStyle/>
          <a:p>
            <a:pPr algn="ctr"/>
            <a:r>
              <a:rPr lang="en-US" sz="4400" b="1" dirty="0">
                <a:solidFill>
                  <a:schemeClr val="bg1"/>
                </a:solidFill>
              </a:rPr>
              <a:t>PROCESS</a:t>
            </a:r>
          </a:p>
          <a:p>
            <a:endParaRPr lang="en-US" sz="4400" dirty="0">
              <a:solidFill>
                <a:schemeClr val="bg1"/>
              </a:solidFill>
            </a:endParaRPr>
          </a:p>
        </p:txBody>
      </p:sp>
      <p:pic>
        <p:nvPicPr>
          <p:cNvPr id="16" name="Picture 15">
            <a:extLst>
              <a:ext uri="{FF2B5EF4-FFF2-40B4-BE49-F238E27FC236}">
                <a16:creationId xmlns:a16="http://schemas.microsoft.com/office/drawing/2014/main" id="{7AAB9689-B68C-4498-98D8-46104A59002A}"/>
              </a:ext>
            </a:extLst>
          </p:cNvPr>
          <p:cNvPicPr/>
          <p:nvPr/>
        </p:nvPicPr>
        <p:blipFill rotWithShape="1">
          <a:blip r:embed="rId5">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2EDAD541-78B2-4F78-8CC4-36A92C11490B}"/>
              </a:ext>
            </a:extLst>
          </p:cNvPr>
          <p:cNvSpPr>
            <a:spLocks noGrp="1"/>
          </p:cNvSpPr>
          <p:nvPr>
            <p:ph type="body" sz="half" idx="2"/>
          </p:nvPr>
        </p:nvSpPr>
        <p:spPr>
          <a:xfrm>
            <a:off x="3556932" y="1842882"/>
            <a:ext cx="5494789" cy="4498198"/>
          </a:xfrm>
        </p:spPr>
        <p:txBody>
          <a:bodyPr>
            <a:normAutofit/>
          </a:bodyPr>
          <a:lstStyle/>
          <a:p>
            <a:r>
              <a:rPr lang="en-US" sz="2800" dirty="0"/>
              <a:t>New plans will have:</a:t>
            </a:r>
          </a:p>
          <a:p>
            <a:pPr lvl="0"/>
            <a:r>
              <a:rPr lang="en-US" sz="2800" dirty="0"/>
              <a:t>-Key priorities and initiatives </a:t>
            </a:r>
          </a:p>
          <a:p>
            <a:pPr lvl="0"/>
            <a:r>
              <a:rPr lang="en-US" sz="2800" dirty="0"/>
              <a:t>-Neighborhood-based actions to help support neighborhood and citywide priorities</a:t>
            </a:r>
          </a:p>
          <a:p>
            <a:pPr lvl="0"/>
            <a:r>
              <a:rPr lang="en-US" sz="2800" dirty="0"/>
              <a:t>-Updated information to inform Comprehensive Plan updates </a:t>
            </a:r>
          </a:p>
          <a:p>
            <a:r>
              <a:rPr lang="en-US" sz="2800" dirty="0"/>
              <a:t>-A strong sense of ownership</a:t>
            </a:r>
          </a:p>
        </p:txBody>
      </p:sp>
    </p:spTree>
    <p:extLst>
      <p:ext uri="{BB962C8B-B14F-4D97-AF65-F5344CB8AC3E}">
        <p14:creationId xmlns:p14="http://schemas.microsoft.com/office/powerpoint/2010/main" val="2356162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67F0C8-9140-459B-AA02-193242B42037}"/>
              </a:ext>
            </a:extLst>
          </p:cNvPr>
          <p:cNvPicPr>
            <a:picLocks noChangeAspect="1"/>
          </p:cNvPicPr>
          <p:nvPr/>
        </p:nvPicPr>
        <p:blipFill rotWithShape="1">
          <a:blip r:embed="rId3">
            <a:extLst>
              <a:ext uri="{28A0092B-C50C-407E-A947-70E740481C1C}">
                <a14:useLocalDpi xmlns:a14="http://schemas.microsoft.com/office/drawing/2010/main" val="0"/>
              </a:ext>
            </a:extLst>
          </a:blip>
          <a:srcRect t="16702"/>
          <a:stretch/>
        </p:blipFill>
        <p:spPr>
          <a:xfrm>
            <a:off x="0" y="1541320"/>
            <a:ext cx="3226948" cy="4963914"/>
          </a:xfrm>
          <a:prstGeom prst="rect">
            <a:avLst/>
          </a:prstGeom>
        </p:spPr>
      </p:pic>
      <p:sp>
        <p:nvSpPr>
          <p:cNvPr id="20" name="Rectangle 19">
            <a:extLst>
              <a:ext uri="{FF2B5EF4-FFF2-40B4-BE49-F238E27FC236}">
                <a16:creationId xmlns:a16="http://schemas.microsoft.com/office/drawing/2014/main" id="{7AE01FC5-48A7-4284-B1FC-6B4E48D5C875}"/>
              </a:ext>
            </a:extLst>
          </p:cNvPr>
          <p:cNvSpPr/>
          <p:nvPr/>
        </p:nvSpPr>
        <p:spPr>
          <a:xfrm>
            <a:off x="0" y="0"/>
            <a:ext cx="9191733" cy="1541320"/>
          </a:xfrm>
          <a:prstGeom prst="rect">
            <a:avLst/>
          </a:prstGeom>
          <a:solidFill>
            <a:srgbClr val="008B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5D914B-DD69-4ED2-B2FD-C51E37C6D236}"/>
              </a:ext>
            </a:extLst>
          </p:cNvPr>
          <p:cNvSpPr/>
          <p:nvPr/>
        </p:nvSpPr>
        <p:spPr>
          <a:xfrm>
            <a:off x="0" y="6341080"/>
            <a:ext cx="9144000" cy="569043"/>
          </a:xfrm>
          <a:prstGeom prst="rect">
            <a:avLst/>
          </a:prstGeom>
          <a:solidFill>
            <a:srgbClr val="1C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04D0355-1887-495D-A2A3-4DFBA3621FF9}"/>
              </a:ext>
            </a:extLst>
          </p:cNvPr>
          <p:cNvSpPr>
            <a:spLocks noGrp="1"/>
          </p:cNvSpPr>
          <p:nvPr>
            <p:ph type="sldNum" sz="quarter" idx="11"/>
          </p:nvPr>
        </p:nvSpPr>
        <p:spPr>
          <a:xfrm>
            <a:off x="6450330" y="6492875"/>
            <a:ext cx="2057400" cy="365125"/>
          </a:xfrm>
        </p:spPr>
        <p:txBody>
          <a:bodyPr/>
          <a:lstStyle/>
          <a:p>
            <a:fld id="{17BACF22-AF52-4DF7-B9ED-78BD8B66998B}" type="slidenum">
              <a:rPr lang="en-US" b="1" smtClean="0">
                <a:solidFill>
                  <a:schemeClr val="bg1"/>
                </a:solidFill>
              </a:rPr>
              <a:t>9</a:t>
            </a:fld>
            <a:endParaRPr lang="en-US" b="1" dirty="0">
              <a:solidFill>
                <a:schemeClr val="bg1"/>
              </a:solidFill>
            </a:endParaRPr>
          </a:p>
        </p:txBody>
      </p:sp>
      <p:sp>
        <p:nvSpPr>
          <p:cNvPr id="14" name="TextBox 13">
            <a:extLst>
              <a:ext uri="{FF2B5EF4-FFF2-40B4-BE49-F238E27FC236}">
                <a16:creationId xmlns:a16="http://schemas.microsoft.com/office/drawing/2014/main" id="{E40ECE47-55C2-412F-B5BB-91223335037A}"/>
              </a:ext>
            </a:extLst>
          </p:cNvPr>
          <p:cNvSpPr txBox="1"/>
          <p:nvPr/>
        </p:nvSpPr>
        <p:spPr>
          <a:xfrm>
            <a:off x="0" y="239702"/>
            <a:ext cx="9191733" cy="1446550"/>
          </a:xfrm>
          <a:prstGeom prst="rect">
            <a:avLst/>
          </a:prstGeom>
          <a:noFill/>
        </p:spPr>
        <p:txBody>
          <a:bodyPr wrap="square" rtlCol="0">
            <a:spAutoFit/>
          </a:bodyPr>
          <a:lstStyle/>
          <a:p>
            <a:pPr algn="ctr"/>
            <a:r>
              <a:rPr lang="en-US" sz="4400" b="1" dirty="0">
                <a:solidFill>
                  <a:schemeClr val="bg1"/>
                </a:solidFill>
              </a:rPr>
              <a:t>THE NEXT STEP</a:t>
            </a:r>
          </a:p>
          <a:p>
            <a:endParaRPr lang="en-US" sz="4400" dirty="0">
              <a:solidFill>
                <a:schemeClr val="bg1"/>
              </a:solidFill>
            </a:endParaRPr>
          </a:p>
        </p:txBody>
      </p:sp>
      <p:pic>
        <p:nvPicPr>
          <p:cNvPr id="16" name="Picture 15">
            <a:extLst>
              <a:ext uri="{FF2B5EF4-FFF2-40B4-BE49-F238E27FC236}">
                <a16:creationId xmlns:a16="http://schemas.microsoft.com/office/drawing/2014/main" id="{7AAB9689-B68C-4498-98D8-46104A59002A}"/>
              </a:ext>
            </a:extLst>
          </p:cNvPr>
          <p:cNvPicPr/>
          <p:nvPr/>
        </p:nvPicPr>
        <p:blipFill rotWithShape="1">
          <a:blip r:embed="rId4">
            <a:extLst>
              <a:ext uri="{28A0092B-C50C-407E-A947-70E740481C1C}">
                <a14:useLocalDpi xmlns:a14="http://schemas.microsoft.com/office/drawing/2010/main" val="0"/>
              </a:ext>
            </a:extLst>
          </a:blip>
          <a:srcRect l="37322" t="48404" r="34681" b="49787"/>
          <a:stretch/>
        </p:blipFill>
        <p:spPr bwMode="auto">
          <a:xfrm>
            <a:off x="0" y="1310705"/>
            <a:ext cx="9173282" cy="336964"/>
          </a:xfrm>
          <a:prstGeom prst="rect">
            <a:avLst/>
          </a:prstGeom>
          <a:ln>
            <a:noFill/>
          </a:ln>
          <a:effectLst/>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2EDAD541-78B2-4F78-8CC4-36A92C11490B}"/>
              </a:ext>
            </a:extLst>
          </p:cNvPr>
          <p:cNvSpPr>
            <a:spLocks noGrp="1"/>
          </p:cNvSpPr>
          <p:nvPr>
            <p:ph type="body" sz="half" idx="2"/>
          </p:nvPr>
        </p:nvSpPr>
        <p:spPr>
          <a:xfrm>
            <a:off x="3349041" y="2047621"/>
            <a:ext cx="5842692" cy="4148527"/>
          </a:xfrm>
        </p:spPr>
        <p:txBody>
          <a:bodyPr>
            <a:normAutofit/>
          </a:bodyPr>
          <a:lstStyle/>
          <a:p>
            <a:r>
              <a:rPr lang="en-US" sz="2800" dirty="0"/>
              <a:t>Every neighborhood is impacted by internal and external changes: </a:t>
            </a:r>
          </a:p>
          <a:p>
            <a:r>
              <a:rPr lang="en-US" sz="2800" dirty="0"/>
              <a:t>	-Increases in traffic</a:t>
            </a:r>
          </a:p>
          <a:p>
            <a:r>
              <a:rPr lang="en-US" sz="2800" dirty="0"/>
              <a:t>	-Loss of tree canopy</a:t>
            </a:r>
          </a:p>
          <a:p>
            <a:r>
              <a:rPr lang="en-US" sz="2800" dirty="0"/>
              <a:t>	-More and larger buildings</a:t>
            </a:r>
          </a:p>
          <a:p>
            <a:r>
              <a:rPr lang="en-US" sz="2800" dirty="0"/>
              <a:t>	-Demographics</a:t>
            </a:r>
          </a:p>
          <a:p>
            <a:r>
              <a:rPr lang="en-US" sz="2800" dirty="0"/>
              <a:t> 	-Housing affordability</a:t>
            </a:r>
          </a:p>
          <a:p>
            <a:endParaRPr lang="en-US" dirty="0"/>
          </a:p>
        </p:txBody>
      </p:sp>
    </p:spTree>
    <p:extLst>
      <p:ext uri="{BB962C8B-B14F-4D97-AF65-F5344CB8AC3E}">
        <p14:creationId xmlns:p14="http://schemas.microsoft.com/office/powerpoint/2010/main" val="1697507860"/>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10060</TotalTime>
  <Words>2166</Words>
  <Application>Microsoft Office PowerPoint</Application>
  <PresentationFormat>On-screen Show (4:3)</PresentationFormat>
  <Paragraphs>299</Paragraphs>
  <Slides>23</Slides>
  <Notes>23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8" baseType="lpstr">
      <vt:lpstr>Arial</vt:lpstr>
      <vt:lpstr>Calibri</vt:lpstr>
      <vt:lpstr>Calibri Light</vt:lpstr>
      <vt:lpstr>Office Theme</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Neighborhood Area Planning</dc:title>
  <dc:creator>Munkberg, Deborah</dc:creator>
  <cp:lastModifiedBy>Terry Cullen</cp:lastModifiedBy>
  <cp:revision>334</cp:revision>
  <cp:lastPrinted>2018-08-04T18:19:58Z</cp:lastPrinted>
  <dcterms:created xsi:type="dcterms:W3CDTF">2018-05-15T21:28:25Z</dcterms:created>
  <dcterms:modified xsi:type="dcterms:W3CDTF">2018-08-06T22:04:14Z</dcterms:modified>
</cp:coreProperties>
</file>